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72" r:id="rId9"/>
    <p:sldId id="273" r:id="rId10"/>
    <p:sldId id="274" r:id="rId11"/>
    <p:sldId id="263" r:id="rId12"/>
    <p:sldId id="264" r:id="rId13"/>
    <p:sldId id="265" r:id="rId14"/>
    <p:sldId id="266" r:id="rId15"/>
    <p:sldId id="275" r:id="rId16"/>
    <p:sldId id="276" r:id="rId17"/>
    <p:sldId id="267" r:id="rId18"/>
    <p:sldId id="277" r:id="rId1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1" d="100"/>
          <a:sy n="61" d="100"/>
        </p:scale>
        <p:origin x="88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ABE3421-F771-418E-9EA0-B375BB668199}"/>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A2E6810A-762D-4381-AFA3-67C03DDF9B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4732FB79-DE8D-477A-9D1A-93BA23C6F8DE}"/>
              </a:ext>
            </a:extLst>
          </p:cNvPr>
          <p:cNvSpPr>
            <a:spLocks noGrp="1"/>
          </p:cNvSpPr>
          <p:nvPr>
            <p:ph type="dt" sz="half" idx="10"/>
          </p:nvPr>
        </p:nvSpPr>
        <p:spPr/>
        <p:txBody>
          <a:bodyPr/>
          <a:lstStyle/>
          <a:p>
            <a:fld id="{D3784D32-E83A-457B-912B-65E3F32B5A5D}" type="datetimeFigureOut">
              <a:rPr lang="ru-RU" smtClean="0"/>
              <a:t>03.12.2022</a:t>
            </a:fld>
            <a:endParaRPr lang="ru-RU"/>
          </a:p>
        </p:txBody>
      </p:sp>
      <p:sp>
        <p:nvSpPr>
          <p:cNvPr id="5" name="Нижний колонтитул 4">
            <a:extLst>
              <a:ext uri="{FF2B5EF4-FFF2-40B4-BE49-F238E27FC236}">
                <a16:creationId xmlns:a16="http://schemas.microsoft.com/office/drawing/2014/main" id="{E662327F-2A84-43FF-A25A-E864FF8D4A2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169E4FD-195D-43D7-A76E-37E93AAA02AC}"/>
              </a:ext>
            </a:extLst>
          </p:cNvPr>
          <p:cNvSpPr>
            <a:spLocks noGrp="1"/>
          </p:cNvSpPr>
          <p:nvPr>
            <p:ph type="sldNum" sz="quarter" idx="12"/>
          </p:nvPr>
        </p:nvSpPr>
        <p:spPr/>
        <p:txBody>
          <a:bodyPr/>
          <a:lstStyle/>
          <a:p>
            <a:fld id="{7F605C53-1416-4879-9DE6-120BF1DF364E}" type="slidenum">
              <a:rPr lang="ru-RU" smtClean="0"/>
              <a:t>‹#›</a:t>
            </a:fld>
            <a:endParaRPr lang="ru-RU"/>
          </a:p>
        </p:txBody>
      </p:sp>
    </p:spTree>
    <p:extLst>
      <p:ext uri="{BB962C8B-B14F-4D97-AF65-F5344CB8AC3E}">
        <p14:creationId xmlns:p14="http://schemas.microsoft.com/office/powerpoint/2010/main" val="3544058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AA1160D-E0CA-41A5-A583-906AD0C6B500}"/>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F52BC70-A2FF-4573-95A6-6C67ABAD47CA}"/>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A0FE79B-F46B-4903-A16A-3D2BED561036}"/>
              </a:ext>
            </a:extLst>
          </p:cNvPr>
          <p:cNvSpPr>
            <a:spLocks noGrp="1"/>
          </p:cNvSpPr>
          <p:nvPr>
            <p:ph type="dt" sz="half" idx="10"/>
          </p:nvPr>
        </p:nvSpPr>
        <p:spPr/>
        <p:txBody>
          <a:bodyPr/>
          <a:lstStyle/>
          <a:p>
            <a:fld id="{D3784D32-E83A-457B-912B-65E3F32B5A5D}" type="datetimeFigureOut">
              <a:rPr lang="ru-RU" smtClean="0"/>
              <a:t>03.12.2022</a:t>
            </a:fld>
            <a:endParaRPr lang="ru-RU"/>
          </a:p>
        </p:txBody>
      </p:sp>
      <p:sp>
        <p:nvSpPr>
          <p:cNvPr id="5" name="Нижний колонтитул 4">
            <a:extLst>
              <a:ext uri="{FF2B5EF4-FFF2-40B4-BE49-F238E27FC236}">
                <a16:creationId xmlns:a16="http://schemas.microsoft.com/office/drawing/2014/main" id="{ADFCB27D-4E46-45A3-AADF-8D50B6CE484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FC9C435-BFDE-4DC8-B28A-3D9ACD2BA6EF}"/>
              </a:ext>
            </a:extLst>
          </p:cNvPr>
          <p:cNvSpPr>
            <a:spLocks noGrp="1"/>
          </p:cNvSpPr>
          <p:nvPr>
            <p:ph type="sldNum" sz="quarter" idx="12"/>
          </p:nvPr>
        </p:nvSpPr>
        <p:spPr/>
        <p:txBody>
          <a:bodyPr/>
          <a:lstStyle/>
          <a:p>
            <a:fld id="{7F605C53-1416-4879-9DE6-120BF1DF364E}" type="slidenum">
              <a:rPr lang="ru-RU" smtClean="0"/>
              <a:t>‹#›</a:t>
            </a:fld>
            <a:endParaRPr lang="ru-RU"/>
          </a:p>
        </p:txBody>
      </p:sp>
    </p:spTree>
    <p:extLst>
      <p:ext uri="{BB962C8B-B14F-4D97-AF65-F5344CB8AC3E}">
        <p14:creationId xmlns:p14="http://schemas.microsoft.com/office/powerpoint/2010/main" val="3421008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33B41C-BA67-474A-8FD8-1819A9F3F0CD}"/>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D161C7E6-B2A4-4E68-9828-735D2DB751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E4D55F03-AE13-4760-852B-E0608AC255C0}"/>
              </a:ext>
            </a:extLst>
          </p:cNvPr>
          <p:cNvSpPr>
            <a:spLocks noGrp="1"/>
          </p:cNvSpPr>
          <p:nvPr>
            <p:ph type="dt" sz="half" idx="10"/>
          </p:nvPr>
        </p:nvSpPr>
        <p:spPr/>
        <p:txBody>
          <a:bodyPr/>
          <a:lstStyle/>
          <a:p>
            <a:fld id="{D3784D32-E83A-457B-912B-65E3F32B5A5D}" type="datetimeFigureOut">
              <a:rPr lang="ru-RU" smtClean="0"/>
              <a:t>03.12.2022</a:t>
            </a:fld>
            <a:endParaRPr lang="ru-RU"/>
          </a:p>
        </p:txBody>
      </p:sp>
      <p:sp>
        <p:nvSpPr>
          <p:cNvPr id="5" name="Нижний колонтитул 4">
            <a:extLst>
              <a:ext uri="{FF2B5EF4-FFF2-40B4-BE49-F238E27FC236}">
                <a16:creationId xmlns:a16="http://schemas.microsoft.com/office/drawing/2014/main" id="{91CDAD1C-7F7A-41C6-8C45-04C7445E80A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7888289-F5EB-468C-B8B1-C28252A901EE}"/>
              </a:ext>
            </a:extLst>
          </p:cNvPr>
          <p:cNvSpPr>
            <a:spLocks noGrp="1"/>
          </p:cNvSpPr>
          <p:nvPr>
            <p:ph type="sldNum" sz="quarter" idx="12"/>
          </p:nvPr>
        </p:nvSpPr>
        <p:spPr/>
        <p:txBody>
          <a:bodyPr/>
          <a:lstStyle/>
          <a:p>
            <a:fld id="{7F605C53-1416-4879-9DE6-120BF1DF364E}" type="slidenum">
              <a:rPr lang="ru-RU" smtClean="0"/>
              <a:t>‹#›</a:t>
            </a:fld>
            <a:endParaRPr lang="ru-RU"/>
          </a:p>
        </p:txBody>
      </p:sp>
    </p:spTree>
    <p:extLst>
      <p:ext uri="{BB962C8B-B14F-4D97-AF65-F5344CB8AC3E}">
        <p14:creationId xmlns:p14="http://schemas.microsoft.com/office/powerpoint/2010/main" val="3788338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9C8C19-E55D-4534-8520-19B281197D67}"/>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BEB0E66-6553-4370-9782-F9B5B07E73DA}"/>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23B26D1E-0C5D-40DA-AE89-2BF6BF77D6B0}"/>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EEEF0447-368B-49F4-A5E7-863579EC65FD}"/>
              </a:ext>
            </a:extLst>
          </p:cNvPr>
          <p:cNvSpPr>
            <a:spLocks noGrp="1"/>
          </p:cNvSpPr>
          <p:nvPr>
            <p:ph type="dt" sz="half" idx="10"/>
          </p:nvPr>
        </p:nvSpPr>
        <p:spPr/>
        <p:txBody>
          <a:bodyPr/>
          <a:lstStyle/>
          <a:p>
            <a:fld id="{D3784D32-E83A-457B-912B-65E3F32B5A5D}" type="datetimeFigureOut">
              <a:rPr lang="ru-RU" smtClean="0"/>
              <a:t>03.12.2022</a:t>
            </a:fld>
            <a:endParaRPr lang="ru-RU"/>
          </a:p>
        </p:txBody>
      </p:sp>
      <p:sp>
        <p:nvSpPr>
          <p:cNvPr id="6" name="Нижний колонтитул 5">
            <a:extLst>
              <a:ext uri="{FF2B5EF4-FFF2-40B4-BE49-F238E27FC236}">
                <a16:creationId xmlns:a16="http://schemas.microsoft.com/office/drawing/2014/main" id="{26EE64EF-745B-4F30-A3C7-B0CADEA4BA6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D951F379-1549-42ED-89E4-D09F6B78E54E}"/>
              </a:ext>
            </a:extLst>
          </p:cNvPr>
          <p:cNvSpPr>
            <a:spLocks noGrp="1"/>
          </p:cNvSpPr>
          <p:nvPr>
            <p:ph type="sldNum" sz="quarter" idx="12"/>
          </p:nvPr>
        </p:nvSpPr>
        <p:spPr/>
        <p:txBody>
          <a:bodyPr/>
          <a:lstStyle/>
          <a:p>
            <a:fld id="{7F605C53-1416-4879-9DE6-120BF1DF364E}" type="slidenum">
              <a:rPr lang="ru-RU" smtClean="0"/>
              <a:t>‹#›</a:t>
            </a:fld>
            <a:endParaRPr lang="ru-RU"/>
          </a:p>
        </p:txBody>
      </p:sp>
    </p:spTree>
    <p:extLst>
      <p:ext uri="{BB962C8B-B14F-4D97-AF65-F5344CB8AC3E}">
        <p14:creationId xmlns:p14="http://schemas.microsoft.com/office/powerpoint/2010/main" val="2508740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A7B962-8598-4E29-9955-7BCDB38953B9}"/>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8A29CEA5-C496-4EB7-86DE-46731EF5F1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BAB8307C-919C-4FC6-AD7D-34CDAC140CF4}"/>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B4BDBD7F-9D21-442E-8336-862B34607A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A1541E4-8D3B-4D6B-BF5B-DBA66D056D73}"/>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6845236C-F966-47DA-85FD-D1FF6A343D26}"/>
              </a:ext>
            </a:extLst>
          </p:cNvPr>
          <p:cNvSpPr>
            <a:spLocks noGrp="1"/>
          </p:cNvSpPr>
          <p:nvPr>
            <p:ph type="dt" sz="half" idx="10"/>
          </p:nvPr>
        </p:nvSpPr>
        <p:spPr/>
        <p:txBody>
          <a:bodyPr/>
          <a:lstStyle/>
          <a:p>
            <a:fld id="{D3784D32-E83A-457B-912B-65E3F32B5A5D}" type="datetimeFigureOut">
              <a:rPr lang="ru-RU" smtClean="0"/>
              <a:t>03.12.2022</a:t>
            </a:fld>
            <a:endParaRPr lang="ru-RU"/>
          </a:p>
        </p:txBody>
      </p:sp>
      <p:sp>
        <p:nvSpPr>
          <p:cNvPr id="8" name="Нижний колонтитул 7">
            <a:extLst>
              <a:ext uri="{FF2B5EF4-FFF2-40B4-BE49-F238E27FC236}">
                <a16:creationId xmlns:a16="http://schemas.microsoft.com/office/drawing/2014/main" id="{E2A3C29E-8C18-4420-86B9-7B34E3D56BB9}"/>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02089425-8CF8-4459-8BF9-359DFF8E5B45}"/>
              </a:ext>
            </a:extLst>
          </p:cNvPr>
          <p:cNvSpPr>
            <a:spLocks noGrp="1"/>
          </p:cNvSpPr>
          <p:nvPr>
            <p:ph type="sldNum" sz="quarter" idx="12"/>
          </p:nvPr>
        </p:nvSpPr>
        <p:spPr/>
        <p:txBody>
          <a:bodyPr/>
          <a:lstStyle/>
          <a:p>
            <a:fld id="{7F605C53-1416-4879-9DE6-120BF1DF364E}" type="slidenum">
              <a:rPr lang="ru-RU" smtClean="0"/>
              <a:t>‹#›</a:t>
            </a:fld>
            <a:endParaRPr lang="ru-RU"/>
          </a:p>
        </p:txBody>
      </p:sp>
    </p:spTree>
    <p:extLst>
      <p:ext uri="{BB962C8B-B14F-4D97-AF65-F5344CB8AC3E}">
        <p14:creationId xmlns:p14="http://schemas.microsoft.com/office/powerpoint/2010/main" val="3131426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E3B095D-944E-49FA-AD51-D7A6337816F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CF2855DB-149B-4749-84D9-E00843399792}"/>
              </a:ext>
            </a:extLst>
          </p:cNvPr>
          <p:cNvSpPr>
            <a:spLocks noGrp="1"/>
          </p:cNvSpPr>
          <p:nvPr>
            <p:ph type="dt" sz="half" idx="10"/>
          </p:nvPr>
        </p:nvSpPr>
        <p:spPr/>
        <p:txBody>
          <a:bodyPr/>
          <a:lstStyle/>
          <a:p>
            <a:fld id="{D3784D32-E83A-457B-912B-65E3F32B5A5D}" type="datetimeFigureOut">
              <a:rPr lang="ru-RU" smtClean="0"/>
              <a:t>03.12.2022</a:t>
            </a:fld>
            <a:endParaRPr lang="ru-RU"/>
          </a:p>
        </p:txBody>
      </p:sp>
      <p:sp>
        <p:nvSpPr>
          <p:cNvPr id="4" name="Нижний колонтитул 3">
            <a:extLst>
              <a:ext uri="{FF2B5EF4-FFF2-40B4-BE49-F238E27FC236}">
                <a16:creationId xmlns:a16="http://schemas.microsoft.com/office/drawing/2014/main" id="{B8745C22-77DC-4272-81C4-D6C14468EC5B}"/>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FBCF14CF-F72E-41A6-A352-A5A8957231F6}"/>
              </a:ext>
            </a:extLst>
          </p:cNvPr>
          <p:cNvSpPr>
            <a:spLocks noGrp="1"/>
          </p:cNvSpPr>
          <p:nvPr>
            <p:ph type="sldNum" sz="quarter" idx="12"/>
          </p:nvPr>
        </p:nvSpPr>
        <p:spPr/>
        <p:txBody>
          <a:bodyPr/>
          <a:lstStyle/>
          <a:p>
            <a:fld id="{7F605C53-1416-4879-9DE6-120BF1DF364E}" type="slidenum">
              <a:rPr lang="ru-RU" smtClean="0"/>
              <a:t>‹#›</a:t>
            </a:fld>
            <a:endParaRPr lang="ru-RU"/>
          </a:p>
        </p:txBody>
      </p:sp>
    </p:spTree>
    <p:extLst>
      <p:ext uri="{BB962C8B-B14F-4D97-AF65-F5344CB8AC3E}">
        <p14:creationId xmlns:p14="http://schemas.microsoft.com/office/powerpoint/2010/main" val="3541790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D2DF043D-A482-4CC4-B1C5-98FE9971EEBD}"/>
              </a:ext>
            </a:extLst>
          </p:cNvPr>
          <p:cNvSpPr>
            <a:spLocks noGrp="1"/>
          </p:cNvSpPr>
          <p:nvPr>
            <p:ph type="dt" sz="half" idx="10"/>
          </p:nvPr>
        </p:nvSpPr>
        <p:spPr/>
        <p:txBody>
          <a:bodyPr/>
          <a:lstStyle/>
          <a:p>
            <a:fld id="{D3784D32-E83A-457B-912B-65E3F32B5A5D}" type="datetimeFigureOut">
              <a:rPr lang="ru-RU" smtClean="0"/>
              <a:t>03.12.2022</a:t>
            </a:fld>
            <a:endParaRPr lang="ru-RU"/>
          </a:p>
        </p:txBody>
      </p:sp>
      <p:sp>
        <p:nvSpPr>
          <p:cNvPr id="3" name="Нижний колонтитул 2">
            <a:extLst>
              <a:ext uri="{FF2B5EF4-FFF2-40B4-BE49-F238E27FC236}">
                <a16:creationId xmlns:a16="http://schemas.microsoft.com/office/drawing/2014/main" id="{90F441EA-ABA4-42D0-8D64-8E1092757DFA}"/>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F2B140FC-EC0C-4A98-9FF0-0B2F5197C5EA}"/>
              </a:ext>
            </a:extLst>
          </p:cNvPr>
          <p:cNvSpPr>
            <a:spLocks noGrp="1"/>
          </p:cNvSpPr>
          <p:nvPr>
            <p:ph type="sldNum" sz="quarter" idx="12"/>
          </p:nvPr>
        </p:nvSpPr>
        <p:spPr/>
        <p:txBody>
          <a:bodyPr/>
          <a:lstStyle/>
          <a:p>
            <a:fld id="{7F605C53-1416-4879-9DE6-120BF1DF364E}" type="slidenum">
              <a:rPr lang="ru-RU" smtClean="0"/>
              <a:t>‹#›</a:t>
            </a:fld>
            <a:endParaRPr lang="ru-RU"/>
          </a:p>
        </p:txBody>
      </p:sp>
    </p:spTree>
    <p:extLst>
      <p:ext uri="{BB962C8B-B14F-4D97-AF65-F5344CB8AC3E}">
        <p14:creationId xmlns:p14="http://schemas.microsoft.com/office/powerpoint/2010/main" val="4100255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A96D866-9352-4124-BCD3-673837916EE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5D869A0A-49B2-48C4-A818-19B968110A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3A9901C4-E015-4ADE-80C3-FA5A902701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48A8EBD4-D210-4C8F-AEE1-EB020D95ADFF}"/>
              </a:ext>
            </a:extLst>
          </p:cNvPr>
          <p:cNvSpPr>
            <a:spLocks noGrp="1"/>
          </p:cNvSpPr>
          <p:nvPr>
            <p:ph type="dt" sz="half" idx="10"/>
          </p:nvPr>
        </p:nvSpPr>
        <p:spPr/>
        <p:txBody>
          <a:bodyPr/>
          <a:lstStyle/>
          <a:p>
            <a:fld id="{D3784D32-E83A-457B-912B-65E3F32B5A5D}" type="datetimeFigureOut">
              <a:rPr lang="ru-RU" smtClean="0"/>
              <a:t>03.12.2022</a:t>
            </a:fld>
            <a:endParaRPr lang="ru-RU"/>
          </a:p>
        </p:txBody>
      </p:sp>
      <p:sp>
        <p:nvSpPr>
          <p:cNvPr id="6" name="Нижний колонтитул 5">
            <a:extLst>
              <a:ext uri="{FF2B5EF4-FFF2-40B4-BE49-F238E27FC236}">
                <a16:creationId xmlns:a16="http://schemas.microsoft.com/office/drawing/2014/main" id="{54FA9891-CC9E-4377-8559-3823565FF3C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D385D8D-E868-4244-884E-3098E4220B4E}"/>
              </a:ext>
            </a:extLst>
          </p:cNvPr>
          <p:cNvSpPr>
            <a:spLocks noGrp="1"/>
          </p:cNvSpPr>
          <p:nvPr>
            <p:ph type="sldNum" sz="quarter" idx="12"/>
          </p:nvPr>
        </p:nvSpPr>
        <p:spPr/>
        <p:txBody>
          <a:bodyPr/>
          <a:lstStyle/>
          <a:p>
            <a:fld id="{7F605C53-1416-4879-9DE6-120BF1DF364E}" type="slidenum">
              <a:rPr lang="ru-RU" smtClean="0"/>
              <a:t>‹#›</a:t>
            </a:fld>
            <a:endParaRPr lang="ru-RU"/>
          </a:p>
        </p:txBody>
      </p:sp>
    </p:spTree>
    <p:extLst>
      <p:ext uri="{BB962C8B-B14F-4D97-AF65-F5344CB8AC3E}">
        <p14:creationId xmlns:p14="http://schemas.microsoft.com/office/powerpoint/2010/main" val="3503811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E6B574A-AD3D-4021-8525-7EFE5732ED4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4E1F3EF7-F58D-4BFB-B746-FDFB220D3C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69047194-3BD2-445C-B061-A4BDEB88BF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27C22D17-8F1E-4592-B0F7-19D612D25073}"/>
              </a:ext>
            </a:extLst>
          </p:cNvPr>
          <p:cNvSpPr>
            <a:spLocks noGrp="1"/>
          </p:cNvSpPr>
          <p:nvPr>
            <p:ph type="dt" sz="half" idx="10"/>
          </p:nvPr>
        </p:nvSpPr>
        <p:spPr/>
        <p:txBody>
          <a:bodyPr/>
          <a:lstStyle/>
          <a:p>
            <a:fld id="{D3784D32-E83A-457B-912B-65E3F32B5A5D}" type="datetimeFigureOut">
              <a:rPr lang="ru-RU" smtClean="0"/>
              <a:t>03.12.2022</a:t>
            </a:fld>
            <a:endParaRPr lang="ru-RU"/>
          </a:p>
        </p:txBody>
      </p:sp>
      <p:sp>
        <p:nvSpPr>
          <p:cNvPr id="6" name="Нижний колонтитул 5">
            <a:extLst>
              <a:ext uri="{FF2B5EF4-FFF2-40B4-BE49-F238E27FC236}">
                <a16:creationId xmlns:a16="http://schemas.microsoft.com/office/drawing/2014/main" id="{045B8E70-F9D1-41A2-824A-7F4ECCAACD7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553B524-53AE-4705-A353-834AB1153E61}"/>
              </a:ext>
            </a:extLst>
          </p:cNvPr>
          <p:cNvSpPr>
            <a:spLocks noGrp="1"/>
          </p:cNvSpPr>
          <p:nvPr>
            <p:ph type="sldNum" sz="quarter" idx="12"/>
          </p:nvPr>
        </p:nvSpPr>
        <p:spPr/>
        <p:txBody>
          <a:bodyPr/>
          <a:lstStyle/>
          <a:p>
            <a:fld id="{7F605C53-1416-4879-9DE6-120BF1DF364E}" type="slidenum">
              <a:rPr lang="ru-RU" smtClean="0"/>
              <a:t>‹#›</a:t>
            </a:fld>
            <a:endParaRPr lang="ru-RU"/>
          </a:p>
        </p:txBody>
      </p:sp>
    </p:spTree>
    <p:extLst>
      <p:ext uri="{BB962C8B-B14F-4D97-AF65-F5344CB8AC3E}">
        <p14:creationId xmlns:p14="http://schemas.microsoft.com/office/powerpoint/2010/main" val="1560356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56C83D2-7BA7-4278-A5C6-F66308381565}"/>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5DC34C90-347E-4FC4-89CC-ED99203EE83E}"/>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3EAF546-1D97-460B-98A7-23C8319BCFCB}"/>
              </a:ext>
            </a:extLst>
          </p:cNvPr>
          <p:cNvSpPr>
            <a:spLocks noGrp="1"/>
          </p:cNvSpPr>
          <p:nvPr>
            <p:ph type="dt" sz="half" idx="10"/>
          </p:nvPr>
        </p:nvSpPr>
        <p:spPr/>
        <p:txBody>
          <a:bodyPr/>
          <a:lstStyle/>
          <a:p>
            <a:fld id="{D3784D32-E83A-457B-912B-65E3F32B5A5D}" type="datetimeFigureOut">
              <a:rPr lang="ru-RU" smtClean="0"/>
              <a:t>03.12.2022</a:t>
            </a:fld>
            <a:endParaRPr lang="ru-RU"/>
          </a:p>
        </p:txBody>
      </p:sp>
      <p:sp>
        <p:nvSpPr>
          <p:cNvPr id="5" name="Нижний колонтитул 4">
            <a:extLst>
              <a:ext uri="{FF2B5EF4-FFF2-40B4-BE49-F238E27FC236}">
                <a16:creationId xmlns:a16="http://schemas.microsoft.com/office/drawing/2014/main" id="{D26C6094-CBCC-49BA-A18C-B0432179123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F580979-043B-40EF-B2F1-3A07B43C3298}"/>
              </a:ext>
            </a:extLst>
          </p:cNvPr>
          <p:cNvSpPr>
            <a:spLocks noGrp="1"/>
          </p:cNvSpPr>
          <p:nvPr>
            <p:ph type="sldNum" sz="quarter" idx="12"/>
          </p:nvPr>
        </p:nvSpPr>
        <p:spPr/>
        <p:txBody>
          <a:bodyPr/>
          <a:lstStyle/>
          <a:p>
            <a:fld id="{7F605C53-1416-4879-9DE6-120BF1DF364E}" type="slidenum">
              <a:rPr lang="ru-RU" smtClean="0"/>
              <a:t>‹#›</a:t>
            </a:fld>
            <a:endParaRPr lang="ru-RU"/>
          </a:p>
        </p:txBody>
      </p:sp>
    </p:spTree>
    <p:extLst>
      <p:ext uri="{BB962C8B-B14F-4D97-AF65-F5344CB8AC3E}">
        <p14:creationId xmlns:p14="http://schemas.microsoft.com/office/powerpoint/2010/main" val="3397963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38B10930-5F52-45AB-9058-8EEED08F8578}"/>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6FDD235F-59F1-4F6B-8B2B-C44652399256}"/>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B379C55-16FA-4592-83D4-480642C191D7}"/>
              </a:ext>
            </a:extLst>
          </p:cNvPr>
          <p:cNvSpPr>
            <a:spLocks noGrp="1"/>
          </p:cNvSpPr>
          <p:nvPr>
            <p:ph type="dt" sz="half" idx="10"/>
          </p:nvPr>
        </p:nvSpPr>
        <p:spPr/>
        <p:txBody>
          <a:bodyPr/>
          <a:lstStyle/>
          <a:p>
            <a:fld id="{D3784D32-E83A-457B-912B-65E3F32B5A5D}" type="datetimeFigureOut">
              <a:rPr lang="ru-RU" smtClean="0"/>
              <a:t>03.12.2022</a:t>
            </a:fld>
            <a:endParaRPr lang="ru-RU"/>
          </a:p>
        </p:txBody>
      </p:sp>
      <p:sp>
        <p:nvSpPr>
          <p:cNvPr id="5" name="Нижний колонтитул 4">
            <a:extLst>
              <a:ext uri="{FF2B5EF4-FFF2-40B4-BE49-F238E27FC236}">
                <a16:creationId xmlns:a16="http://schemas.microsoft.com/office/drawing/2014/main" id="{528A6BFD-1B48-463E-904D-A47908E9CD1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DB0410A-104F-48FA-AA26-8C233EC5059A}"/>
              </a:ext>
            </a:extLst>
          </p:cNvPr>
          <p:cNvSpPr>
            <a:spLocks noGrp="1"/>
          </p:cNvSpPr>
          <p:nvPr>
            <p:ph type="sldNum" sz="quarter" idx="12"/>
          </p:nvPr>
        </p:nvSpPr>
        <p:spPr/>
        <p:txBody>
          <a:bodyPr/>
          <a:lstStyle/>
          <a:p>
            <a:fld id="{7F605C53-1416-4879-9DE6-120BF1DF364E}" type="slidenum">
              <a:rPr lang="ru-RU" smtClean="0"/>
              <a:t>‹#›</a:t>
            </a:fld>
            <a:endParaRPr lang="ru-RU"/>
          </a:p>
        </p:txBody>
      </p:sp>
    </p:spTree>
    <p:extLst>
      <p:ext uri="{BB962C8B-B14F-4D97-AF65-F5344CB8AC3E}">
        <p14:creationId xmlns:p14="http://schemas.microsoft.com/office/powerpoint/2010/main" val="1689207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DCDD5A-2FA2-4798-AC2B-47F2FF7217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C7F104BD-E39B-451E-85C7-3CD4F3341F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1305F46-4C6A-4923-80D0-D009630AA0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784D32-E83A-457B-912B-65E3F32B5A5D}" type="datetimeFigureOut">
              <a:rPr lang="ru-RU" smtClean="0"/>
              <a:t>03.12.2022</a:t>
            </a:fld>
            <a:endParaRPr lang="ru-RU"/>
          </a:p>
        </p:txBody>
      </p:sp>
      <p:sp>
        <p:nvSpPr>
          <p:cNvPr id="5" name="Нижний колонтитул 4">
            <a:extLst>
              <a:ext uri="{FF2B5EF4-FFF2-40B4-BE49-F238E27FC236}">
                <a16:creationId xmlns:a16="http://schemas.microsoft.com/office/drawing/2014/main" id="{0205EA0D-1116-4274-9952-00AC0A7D66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F15D4243-28A6-4300-A83E-D891DD837E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605C53-1416-4879-9DE6-120BF1DF364E}" type="slidenum">
              <a:rPr lang="ru-RU" smtClean="0"/>
              <a:t>‹#›</a:t>
            </a:fld>
            <a:endParaRPr lang="ru-RU"/>
          </a:p>
        </p:txBody>
      </p:sp>
    </p:spTree>
    <p:extLst>
      <p:ext uri="{BB962C8B-B14F-4D97-AF65-F5344CB8AC3E}">
        <p14:creationId xmlns:p14="http://schemas.microsoft.com/office/powerpoint/2010/main" val="37072981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FA32169-5FB3-4F76-BD00-939F09B532BA}"/>
              </a:ext>
            </a:extLst>
          </p:cNvPr>
          <p:cNvSpPr>
            <a:spLocks noGrp="1"/>
          </p:cNvSpPr>
          <p:nvPr>
            <p:ph type="ctrTitle"/>
          </p:nvPr>
        </p:nvSpPr>
        <p:spPr>
          <a:xfrm>
            <a:off x="491611" y="351941"/>
            <a:ext cx="6145162" cy="1776248"/>
          </a:xfrm>
        </p:spPr>
        <p:txBody>
          <a:bodyPr>
            <a:noAutofit/>
          </a:bodyPr>
          <a:lstStyle/>
          <a:p>
            <a:pPr algn="l">
              <a:lnSpc>
                <a:spcPct val="107000"/>
              </a:lnSpc>
              <a:spcAft>
                <a:spcPts val="800"/>
              </a:spcAft>
            </a:pPr>
            <a:r>
              <a:rPr lang="en-US" sz="2800" b="1" dirty="0">
                <a:solidFill>
                  <a:schemeClr val="accent3">
                    <a:lumMod val="50000"/>
                  </a:schemeClr>
                </a:solidFill>
                <a:latin typeface="Times New Roman" panose="02020603050405020304" pitchFamily="18" charset="0"/>
                <a:cs typeface="Times New Roman" panose="02020603050405020304" pitchFamily="18" charset="0"/>
              </a:rPr>
              <a:t>PLATFORM BUSINESS MODELS:</a:t>
            </a:r>
            <a:br>
              <a:rPr lang="ru-RU" sz="2800" b="1" dirty="0">
                <a:solidFill>
                  <a:schemeClr val="accent3">
                    <a:lumMod val="50000"/>
                  </a:schemeClr>
                </a:solidFill>
                <a:latin typeface="Times New Roman" panose="02020603050405020304" pitchFamily="18" charset="0"/>
                <a:cs typeface="Times New Roman" panose="02020603050405020304" pitchFamily="18" charset="0"/>
              </a:rPr>
            </a:br>
            <a:r>
              <a:rPr lang="en-US" sz="2800" b="1" dirty="0">
                <a:solidFill>
                  <a:schemeClr val="accent3">
                    <a:lumMod val="50000"/>
                  </a:schemeClr>
                </a:solidFill>
                <a:latin typeface="Times New Roman" panose="02020603050405020304" pitchFamily="18" charset="0"/>
                <a:cs typeface="Times New Roman" panose="02020603050405020304" pitchFamily="18" charset="0"/>
              </a:rPr>
              <a:t>NETWORK EFFECTS AND VALUE </a:t>
            </a:r>
            <a:br>
              <a:rPr lang="en-US" sz="2800" b="1" dirty="0">
                <a:solidFill>
                  <a:schemeClr val="accent3">
                    <a:lumMod val="50000"/>
                  </a:schemeClr>
                </a:solidFill>
                <a:latin typeface="Times New Roman" panose="02020603050405020304" pitchFamily="18" charset="0"/>
                <a:cs typeface="Times New Roman" panose="02020603050405020304" pitchFamily="18" charset="0"/>
              </a:rPr>
            </a:br>
            <a:r>
              <a:rPr lang="en-US" sz="2800" b="1" dirty="0">
                <a:solidFill>
                  <a:schemeClr val="accent3">
                    <a:lumMod val="50000"/>
                  </a:schemeClr>
                </a:solidFill>
                <a:latin typeface="Times New Roman" panose="02020603050405020304" pitchFamily="18" charset="0"/>
                <a:cs typeface="Times New Roman" panose="02020603050405020304" pitchFamily="18" charset="0"/>
              </a:rPr>
              <a:t>CREATION LOGIC</a:t>
            </a:r>
            <a:endParaRPr lang="ru-RU" sz="2800" b="1" dirty="0">
              <a:solidFill>
                <a:schemeClr val="accent3">
                  <a:lumMod val="50000"/>
                </a:schemeClr>
              </a:solidFill>
              <a:latin typeface="Times New Roman" panose="02020603050405020304" pitchFamily="18" charset="0"/>
              <a:cs typeface="Times New Roman" panose="02020603050405020304" pitchFamily="18" charset="0"/>
            </a:endParaRPr>
          </a:p>
        </p:txBody>
      </p:sp>
      <p:sp>
        <p:nvSpPr>
          <p:cNvPr id="7" name="Подзаголовок 2">
            <a:extLst>
              <a:ext uri="{FF2B5EF4-FFF2-40B4-BE49-F238E27FC236}">
                <a16:creationId xmlns:a16="http://schemas.microsoft.com/office/drawing/2014/main" id="{FE977826-888C-4092-8AD8-7438B724F1B2}"/>
              </a:ext>
            </a:extLst>
          </p:cNvPr>
          <p:cNvSpPr txBox="1">
            <a:spLocks/>
          </p:cNvSpPr>
          <p:nvPr/>
        </p:nvSpPr>
        <p:spPr>
          <a:xfrm>
            <a:off x="157655" y="4424855"/>
            <a:ext cx="7100395" cy="196416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4000"/>
              </a:lnSpc>
              <a:spcBef>
                <a:spcPts val="0"/>
              </a:spcBef>
            </a:pPr>
            <a:r>
              <a:rPr lang="en-US" sz="1500" b="1" i="1" dirty="0">
                <a:latin typeface="Times New Roman" panose="02020603050405020304" pitchFamily="18" charset="0"/>
                <a:ea typeface="Calibri" panose="020F0502020204030204" pitchFamily="34" charset="0"/>
                <a:cs typeface="Times New Roman" panose="02020603050405020304" pitchFamily="18" charset="0"/>
              </a:rPr>
              <a:t>Natalya N. MASYUK, </a:t>
            </a:r>
            <a:r>
              <a:rPr lang="en-US" sz="1500" dirty="0">
                <a:latin typeface="Times New Roman" panose="02020603050405020304" pitchFamily="18" charset="0"/>
                <a:cs typeface="Times New Roman" panose="02020603050405020304" pitchFamily="18" charset="0"/>
              </a:rPr>
              <a:t>Vladivostok State University, Vladivostok, Russia </a:t>
            </a:r>
            <a:endParaRPr lang="ru-RU" sz="1500" dirty="0">
              <a:latin typeface="Times New Roman" panose="02020603050405020304" pitchFamily="18" charset="0"/>
              <a:cs typeface="Times New Roman" panose="02020603050405020304" pitchFamily="18" charset="0"/>
            </a:endParaRPr>
          </a:p>
          <a:p>
            <a:pPr algn="l">
              <a:lnSpc>
                <a:spcPct val="114000"/>
              </a:lnSpc>
              <a:spcBef>
                <a:spcPts val="0"/>
              </a:spcBef>
            </a:pPr>
            <a:r>
              <a:rPr lang="en-US" sz="1500" b="1" i="1" dirty="0">
                <a:latin typeface="Times New Roman" panose="02020603050405020304" pitchFamily="18" charset="0"/>
                <a:cs typeface="Times New Roman" panose="02020603050405020304" pitchFamily="18" charset="0"/>
              </a:rPr>
              <a:t>Marina A. BUSHUEVA, </a:t>
            </a:r>
            <a:r>
              <a:rPr lang="en-US" sz="1500" dirty="0">
                <a:latin typeface="Times New Roman" panose="02020603050405020304" pitchFamily="18" charset="0"/>
                <a:cs typeface="Times New Roman" panose="02020603050405020304" pitchFamily="18" charset="0"/>
              </a:rPr>
              <a:t>Plekhanov Russian University of Economics, Ivanovo, Russia </a:t>
            </a:r>
            <a:endParaRPr lang="ru-RU" sz="1500" dirty="0">
              <a:latin typeface="Times New Roman" panose="02020603050405020304" pitchFamily="18" charset="0"/>
              <a:cs typeface="Times New Roman" panose="02020603050405020304" pitchFamily="18" charset="0"/>
            </a:endParaRPr>
          </a:p>
          <a:p>
            <a:pPr algn="l">
              <a:lnSpc>
                <a:spcPct val="114000"/>
              </a:lnSpc>
              <a:spcBef>
                <a:spcPts val="0"/>
              </a:spcBef>
            </a:pPr>
            <a:r>
              <a:rPr lang="it-IT" sz="1500" b="1" dirty="0">
                <a:latin typeface="Times New Roman" panose="02020603050405020304" pitchFamily="18" charset="0"/>
                <a:cs typeface="Times New Roman" panose="02020603050405020304" pitchFamily="18" charset="0"/>
              </a:rPr>
              <a:t>Alexey E. KIRYANOV, </a:t>
            </a:r>
            <a:r>
              <a:rPr lang="it-IT" sz="1500" dirty="0">
                <a:latin typeface="Times New Roman" panose="02020603050405020304" pitchFamily="18" charset="0"/>
                <a:cs typeface="Times New Roman" panose="02020603050405020304" pitchFamily="18" charset="0"/>
              </a:rPr>
              <a:t>Ivanovo State University, Ivanovo, Russia </a:t>
            </a:r>
            <a:endParaRPr lang="ru-RU" sz="1500" dirty="0">
              <a:latin typeface="Times New Roman" panose="02020603050405020304" pitchFamily="18" charset="0"/>
              <a:cs typeface="Times New Roman" panose="02020603050405020304" pitchFamily="18" charset="0"/>
            </a:endParaRPr>
          </a:p>
          <a:p>
            <a:pPr algn="l">
              <a:lnSpc>
                <a:spcPct val="114000"/>
              </a:lnSpc>
              <a:spcBef>
                <a:spcPts val="0"/>
              </a:spcBef>
            </a:pPr>
            <a:r>
              <a:rPr lang="en-US" sz="1500" b="1" dirty="0" err="1">
                <a:latin typeface="Times New Roman" panose="02020603050405020304" pitchFamily="18" charset="0"/>
                <a:cs typeface="Times New Roman" panose="02020603050405020304" pitchFamily="18" charset="0"/>
              </a:rPr>
              <a:t>Fuxue</a:t>
            </a:r>
            <a:r>
              <a:rPr lang="en-US" sz="1500" b="1" dirty="0">
                <a:latin typeface="Times New Roman" panose="02020603050405020304" pitchFamily="18" charset="0"/>
                <a:cs typeface="Times New Roman" panose="02020603050405020304" pitchFamily="18" charset="0"/>
              </a:rPr>
              <a:t> Zheng, </a:t>
            </a:r>
            <a:r>
              <a:rPr lang="en-US" sz="1500" dirty="0">
                <a:latin typeface="Times New Roman" panose="02020603050405020304" pitchFamily="18" charset="0"/>
                <a:cs typeface="Times New Roman" panose="02020603050405020304" pitchFamily="18" charset="0"/>
              </a:rPr>
              <a:t>Vladivostok State University, Vladivostok, Russia </a:t>
            </a:r>
          </a:p>
        </p:txBody>
      </p:sp>
      <p:pic>
        <p:nvPicPr>
          <p:cNvPr id="10" name="Picture 2" descr="https://www.theasset.com/storage/Image/2021/Jul/1626326973fintechwebsite(3).jpg"/>
          <p:cNvPicPr>
            <a:picLocks noChangeAspect="1" noChangeArrowheads="1"/>
          </p:cNvPicPr>
          <p:nvPr/>
        </p:nvPicPr>
        <p:blipFill rotWithShape="1">
          <a:blip r:embed="rId2">
            <a:extLst>
              <a:ext uri="{28A0092B-C50C-407E-A947-70E740481C1C}">
                <a14:useLocalDpi xmlns:a14="http://schemas.microsoft.com/office/drawing/2010/main" val="0"/>
              </a:ext>
            </a:extLst>
          </a:blip>
          <a:srcRect l="29063" t="7616" r="30469" b="16855"/>
          <a:stretch/>
        </p:blipFill>
        <p:spPr bwMode="auto">
          <a:xfrm>
            <a:off x="7258050" y="0"/>
            <a:ext cx="4933950" cy="6800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3464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97B98B3-25DC-4430-90CB-3FDC36C7C7FF}"/>
              </a:ext>
            </a:extLst>
          </p:cNvPr>
          <p:cNvSpPr>
            <a:spLocks noGrp="1"/>
          </p:cNvSpPr>
          <p:nvPr>
            <p:ph idx="1"/>
          </p:nvPr>
        </p:nvSpPr>
        <p:spPr>
          <a:xfrm>
            <a:off x="2870200" y="1047750"/>
            <a:ext cx="8864600" cy="4351338"/>
          </a:xfrm>
        </p:spPr>
        <p:txBody>
          <a:bodyPr>
            <a:normAutofit fontScale="92500" lnSpcReduction="20000"/>
          </a:bodyPr>
          <a:lstStyle/>
          <a:p>
            <a:r>
              <a:rPr lang="en-US" sz="2400" dirty="0">
                <a:solidFill>
                  <a:srgbClr val="000000"/>
                </a:solidFill>
                <a:latin typeface="Times New Roman" panose="02020603050405020304" pitchFamily="18" charset="0"/>
                <a:ea typeface="Calibri" panose="020F0502020204030204" pitchFamily="34" charset="0"/>
              </a:rPr>
              <a:t>P</a:t>
            </a:r>
            <a:r>
              <a:rPr lang="en-US" sz="2400" dirty="0">
                <a:solidFill>
                  <a:srgbClr val="000000"/>
                </a:solidFill>
                <a:effectLst/>
                <a:latin typeface="Times New Roman" panose="02020603050405020304" pitchFamily="18" charset="0"/>
                <a:ea typeface="Calibri" panose="020F0502020204030204" pitchFamily="34" charset="0"/>
              </a:rPr>
              <a:t>latform business models are more efficient than traditional business methods. </a:t>
            </a:r>
          </a:p>
          <a:p>
            <a:endParaRPr lang="en-US" sz="2400" dirty="0">
              <a:solidFill>
                <a:srgbClr val="000000"/>
              </a:solidFill>
              <a:latin typeface="Times New Roman" panose="02020603050405020304" pitchFamily="18" charset="0"/>
              <a:ea typeface="Calibri" panose="020F0502020204030204" pitchFamily="34" charset="0"/>
            </a:endParaRPr>
          </a:p>
          <a:p>
            <a:r>
              <a:rPr lang="en-US" sz="2400" dirty="0">
                <a:solidFill>
                  <a:srgbClr val="000000"/>
                </a:solidFill>
                <a:effectLst/>
                <a:latin typeface="Times New Roman" panose="02020603050405020304" pitchFamily="18" charset="0"/>
                <a:ea typeface="Calibri" panose="020F0502020204030204" pitchFamily="34" charset="0"/>
              </a:rPr>
              <a:t>Platform solutions are an inevitable consequence of digital transformations while emphasizing that network effects and technological and digital innovations are key factors in developing platforms, which contribute to creating new networks and alliances.</a:t>
            </a:r>
          </a:p>
          <a:p>
            <a:endParaRPr lang="en-US" sz="2400" dirty="0">
              <a:solidFill>
                <a:srgbClr val="000000"/>
              </a:solidFill>
              <a:effectLst/>
              <a:latin typeface="Times New Roman" panose="02020603050405020304" pitchFamily="18" charset="0"/>
              <a:ea typeface="Calibri" panose="020F0502020204030204" pitchFamily="34" charset="0"/>
            </a:endParaRPr>
          </a:p>
          <a:p>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Particular attention is paid to the problem and the logic of creating value/value. </a:t>
            </a:r>
          </a:p>
          <a:p>
            <a:endPar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As illustrations, statistical data on the capitalization of the world's largest companies in 2021 using platform business models - Apple, Microsoft, Alphabet, Amazon, Tesla, and Facebook are given.</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sz="2400" dirty="0"/>
          </a:p>
        </p:txBody>
      </p:sp>
      <p:sp>
        <p:nvSpPr>
          <p:cNvPr id="4" name="Прямоугольник 3"/>
          <p:cNvSpPr/>
          <p:nvPr/>
        </p:nvSpPr>
        <p:spPr>
          <a:xfrm>
            <a:off x="11277600" y="6248400"/>
            <a:ext cx="914400" cy="3429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02</a:t>
            </a:r>
            <a:endParaRPr lang="ru-RU" sz="1800" b="1" dirty="0">
              <a:solidFill>
                <a:schemeClr val="bg1"/>
              </a:solidFill>
              <a:latin typeface="Times New Roman" panose="02020603050405020304" pitchFamily="18" charset="0"/>
              <a:cs typeface="Times New Roman" panose="02020603050405020304" pitchFamily="18" charset="0"/>
            </a:endParaRPr>
          </a:p>
        </p:txBody>
      </p:sp>
      <p:sp>
        <p:nvSpPr>
          <p:cNvPr id="6" name="Заголовок 1">
            <a:extLst>
              <a:ext uri="{FF2B5EF4-FFF2-40B4-BE49-F238E27FC236}">
                <a16:creationId xmlns:a16="http://schemas.microsoft.com/office/drawing/2014/main" id="{218C968D-AA03-4958-B345-463EF8F24E74}"/>
              </a:ext>
            </a:extLst>
          </p:cNvPr>
          <p:cNvSpPr txBox="1">
            <a:spLocks/>
          </p:cNvSpPr>
          <p:nvPr/>
        </p:nvSpPr>
        <p:spPr>
          <a:xfrm>
            <a:off x="368300" y="276225"/>
            <a:ext cx="10515600" cy="498475"/>
          </a:xfrm>
          <a:prstGeom prst="rect">
            <a:avLst/>
          </a:prstGeom>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accent3">
                    <a:lumMod val="50000"/>
                  </a:schemeClr>
                </a:solidFill>
              </a:rPr>
              <a:t> </a:t>
            </a:r>
            <a:r>
              <a:rPr lang="en-US" sz="2800" b="1" dirty="0">
                <a:solidFill>
                  <a:schemeClr val="accent3">
                    <a:lumMod val="50000"/>
                  </a:schemeClr>
                </a:solidFill>
                <a:latin typeface="Times New Roman" panose="02020603050405020304" pitchFamily="18" charset="0"/>
                <a:cs typeface="Times New Roman" panose="02020603050405020304" pitchFamily="18" charset="0"/>
              </a:rPr>
              <a:t>ABSTRACT</a:t>
            </a:r>
            <a:endParaRPr lang="ru-RU" sz="2800" b="1" dirty="0">
              <a:solidFill>
                <a:schemeClr val="accent3">
                  <a:lumMod val="50000"/>
                </a:schemeClr>
              </a:solidFill>
              <a:latin typeface="Times New Roman" panose="02020603050405020304" pitchFamily="18" charset="0"/>
              <a:cs typeface="Times New Roman" panose="02020603050405020304" pitchFamily="18" charset="0"/>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300" y="987425"/>
            <a:ext cx="2505075" cy="2505075"/>
          </a:xfrm>
          <a:prstGeom prst="rect">
            <a:avLst/>
          </a:prstGeom>
        </p:spPr>
      </p:pic>
    </p:spTree>
    <p:extLst>
      <p:ext uri="{BB962C8B-B14F-4D97-AF65-F5344CB8AC3E}">
        <p14:creationId xmlns:p14="http://schemas.microsoft.com/office/powerpoint/2010/main" val="2676944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4335AC6-2220-4D6F-AE6F-5A0A7310DE84}"/>
              </a:ext>
            </a:extLst>
          </p:cNvPr>
          <p:cNvSpPr>
            <a:spLocks noGrp="1"/>
          </p:cNvSpPr>
          <p:nvPr>
            <p:ph idx="1"/>
          </p:nvPr>
        </p:nvSpPr>
        <p:spPr>
          <a:xfrm>
            <a:off x="368300" y="863600"/>
            <a:ext cx="11366500" cy="5831489"/>
          </a:xfrm>
        </p:spPr>
        <p:txBody>
          <a:bodyPr>
            <a:norm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a:solidFill>
                  <a:srgbClr val="000000"/>
                </a:solidFill>
                <a:effectLst/>
                <a:latin typeface="Times New Roman" panose="02020603050405020304" pitchFamily="18" charset="0"/>
                <a:ea typeface="Calibri" panose="020F0502020204030204" pitchFamily="34" charset="0"/>
              </a:rPr>
              <a:t>The transformational processes taking place in the global economy in recent years have shown that digital business models are becoming an objective and inevitable reality.</a:t>
            </a:r>
          </a:p>
          <a:p>
            <a:r>
              <a:rPr lang="en-US" sz="2400" dirty="0">
                <a:solidFill>
                  <a:srgbClr val="000000"/>
                </a:solidFill>
                <a:effectLst/>
                <a:latin typeface="Times New Roman" panose="02020603050405020304" pitchFamily="18" charset="0"/>
                <a:ea typeface="Calibri" panose="020F0502020204030204" pitchFamily="34" charset="0"/>
              </a:rPr>
              <a:t> </a:t>
            </a:r>
            <a:r>
              <a:rPr lang="en-US" sz="2400" dirty="0">
                <a:solidFill>
                  <a:srgbClr val="000000"/>
                </a:solidFill>
                <a:latin typeface="Times New Roman" panose="02020603050405020304" pitchFamily="18" charset="0"/>
              </a:rPr>
              <a:t>Platforms are increasingly being used as a business model both at the country and regional levels, as new formats for networking and alliances emerge with the development of digital technologies. </a:t>
            </a:r>
          </a:p>
          <a:p>
            <a:r>
              <a:rPr lang="en-US" sz="2400" dirty="0">
                <a:solidFill>
                  <a:srgbClr val="000000"/>
                </a:solidFill>
                <a:latin typeface="Times New Roman" panose="02020603050405020304" pitchFamily="18" charset="0"/>
              </a:rPr>
              <a:t>The economics of operating digital platforms is largely based on network effects as well as positive network externalities. </a:t>
            </a:r>
          </a:p>
          <a:p>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Network effects have resulted in an increase in the cost of services as a result of an increase in the number of users/customers/participants. </a:t>
            </a:r>
          </a:p>
          <a:p>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This, in turn, encourages new/existing members to join the network to take advantage of growth opportunities and access to services and provisions. </a:t>
            </a:r>
          </a:p>
          <a:p>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variability of services is growing due to the formation of a diversified ecosystem, which also includes the mutual reinforcement of various segments of the network.</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sz="2400" dirty="0">
              <a:solidFill>
                <a:srgbClr val="000000"/>
              </a:solidFill>
              <a:latin typeface="Times New Roman" panose="02020603050405020304" pitchFamily="18" charset="0"/>
            </a:endParaRPr>
          </a:p>
        </p:txBody>
      </p:sp>
      <p:sp>
        <p:nvSpPr>
          <p:cNvPr id="4" name="Прямоугольник 3"/>
          <p:cNvSpPr/>
          <p:nvPr/>
        </p:nvSpPr>
        <p:spPr>
          <a:xfrm>
            <a:off x="11277600" y="6248400"/>
            <a:ext cx="914400" cy="3429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03</a:t>
            </a:r>
            <a:endParaRPr lang="ru-RU" sz="1800" b="1" dirty="0">
              <a:solidFill>
                <a:schemeClr val="bg1"/>
              </a:solidFill>
              <a:latin typeface="Times New Roman" panose="02020603050405020304" pitchFamily="18" charset="0"/>
              <a:cs typeface="Times New Roman" panose="02020603050405020304" pitchFamily="18" charset="0"/>
            </a:endParaRPr>
          </a:p>
        </p:txBody>
      </p:sp>
      <p:sp>
        <p:nvSpPr>
          <p:cNvPr id="6" name="Заголовок 1">
            <a:extLst>
              <a:ext uri="{FF2B5EF4-FFF2-40B4-BE49-F238E27FC236}">
                <a16:creationId xmlns:a16="http://schemas.microsoft.com/office/drawing/2014/main" id="{218C968D-AA03-4958-B345-463EF8F24E74}"/>
              </a:ext>
            </a:extLst>
          </p:cNvPr>
          <p:cNvSpPr txBox="1">
            <a:spLocks/>
          </p:cNvSpPr>
          <p:nvPr/>
        </p:nvSpPr>
        <p:spPr>
          <a:xfrm>
            <a:off x="368300" y="276225"/>
            <a:ext cx="105156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500" dirty="0">
                <a:solidFill>
                  <a:schemeClr val="accent3">
                    <a:lumMod val="50000"/>
                  </a:schemeClr>
                </a:solidFill>
              </a:rPr>
              <a:t> </a:t>
            </a:r>
            <a:r>
              <a:rPr lang="en-US" sz="2600" b="1" dirty="0">
                <a:solidFill>
                  <a:schemeClr val="accent3">
                    <a:lumMod val="50000"/>
                  </a:schemeClr>
                </a:solidFill>
                <a:latin typeface="Times New Roman" panose="02020603050405020304" pitchFamily="18" charset="0"/>
                <a:cs typeface="Times New Roman" panose="02020603050405020304" pitchFamily="18" charset="0"/>
              </a:rPr>
              <a:t>INTRODUCTION</a:t>
            </a:r>
            <a:endParaRPr lang="ru-RU" sz="2600" b="1" dirty="0">
              <a:solidFill>
                <a:schemeClr val="accent3">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5415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97B7D33-A13F-476E-82B4-2E4AE1FD028D}"/>
              </a:ext>
            </a:extLst>
          </p:cNvPr>
          <p:cNvSpPr>
            <a:spLocks noGrp="1"/>
          </p:cNvSpPr>
          <p:nvPr>
            <p:ph idx="1"/>
          </p:nvPr>
        </p:nvSpPr>
        <p:spPr>
          <a:xfrm>
            <a:off x="3689350" y="1038225"/>
            <a:ext cx="7823200" cy="4351338"/>
          </a:xfrm>
        </p:spPr>
        <p:txBody>
          <a:bodyPr/>
          <a:lstStyle/>
          <a:p>
            <a:pPr marL="0" indent="0">
              <a:lnSpc>
                <a:spcPct val="150000"/>
              </a:lnSpc>
              <a:buNone/>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As a research method, a comparative content analysis of global trends in the field of digital transformations and platform solutions, as well as the opportunities that digital platforms provide to businesses, was used.</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Прямоугольник 3"/>
          <p:cNvSpPr/>
          <p:nvPr/>
        </p:nvSpPr>
        <p:spPr>
          <a:xfrm>
            <a:off x="11277600" y="6248400"/>
            <a:ext cx="914400" cy="3429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04</a:t>
            </a:r>
            <a:endParaRPr lang="ru-RU" sz="1800" b="1" dirty="0">
              <a:solidFill>
                <a:schemeClr val="bg1"/>
              </a:solidFill>
              <a:latin typeface="Times New Roman" panose="02020603050405020304" pitchFamily="18" charset="0"/>
              <a:cs typeface="Times New Roman" panose="02020603050405020304" pitchFamily="18" charset="0"/>
            </a:endParaRPr>
          </a:p>
        </p:txBody>
      </p:sp>
      <p:sp>
        <p:nvSpPr>
          <p:cNvPr id="6" name="Заголовок 1">
            <a:extLst>
              <a:ext uri="{FF2B5EF4-FFF2-40B4-BE49-F238E27FC236}">
                <a16:creationId xmlns:a16="http://schemas.microsoft.com/office/drawing/2014/main" id="{218C968D-AA03-4958-B345-463EF8F24E74}"/>
              </a:ext>
            </a:extLst>
          </p:cNvPr>
          <p:cNvSpPr txBox="1">
            <a:spLocks/>
          </p:cNvSpPr>
          <p:nvPr/>
        </p:nvSpPr>
        <p:spPr>
          <a:xfrm>
            <a:off x="368300" y="276225"/>
            <a:ext cx="105156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600" b="1" dirty="0">
                <a:solidFill>
                  <a:schemeClr val="accent3">
                    <a:lumMod val="50000"/>
                  </a:schemeClr>
                </a:solidFill>
                <a:latin typeface="Times New Roman" panose="02020603050405020304" pitchFamily="18" charset="0"/>
                <a:cs typeface="Times New Roman" panose="02020603050405020304" pitchFamily="18" charset="0"/>
              </a:rPr>
              <a:t>METHOD AND METHODOLOGY</a:t>
            </a:r>
            <a:endParaRPr lang="ru-RU" sz="2600" b="1" dirty="0">
              <a:solidFill>
                <a:schemeClr val="accent3">
                  <a:lumMod val="50000"/>
                </a:schemeClr>
              </a:solidFill>
              <a:latin typeface="Times New Roman" panose="02020603050405020304" pitchFamily="18" charset="0"/>
              <a:cs typeface="Times New Roman" panose="02020603050405020304" pitchFamily="18" charset="0"/>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300" y="889305"/>
            <a:ext cx="3034995" cy="3034995"/>
          </a:xfrm>
          <a:prstGeom prst="rect">
            <a:avLst/>
          </a:prstGeom>
        </p:spPr>
      </p:pic>
    </p:spTree>
    <p:extLst>
      <p:ext uri="{BB962C8B-B14F-4D97-AF65-F5344CB8AC3E}">
        <p14:creationId xmlns:p14="http://schemas.microsoft.com/office/powerpoint/2010/main" val="2314094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5F510343-E937-4B43-8F60-051BE1E39DC2}"/>
              </a:ext>
            </a:extLst>
          </p:cNvPr>
          <p:cNvSpPr>
            <a:spLocks noGrp="1"/>
          </p:cNvSpPr>
          <p:nvPr>
            <p:ph idx="1"/>
          </p:nvPr>
        </p:nvSpPr>
        <p:spPr>
          <a:xfrm>
            <a:off x="3581400" y="774701"/>
            <a:ext cx="8369300" cy="5395912"/>
          </a:xfrm>
        </p:spPr>
        <p:txBody>
          <a:bodyPr>
            <a:normAutofit fontScale="92500" lnSpcReduction="10000"/>
          </a:bodyPr>
          <a:lstStyle/>
          <a:p>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Digital transformations are necessary in order to achieve new results. </a:t>
            </a:r>
          </a:p>
          <a:p>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It is on the basis of digital technologies that business models are built that were previously impossible.</a:t>
            </a:r>
          </a:p>
          <a:p>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Moreover, the most promising business model is a model built as a platform.</a:t>
            </a:r>
          </a:p>
          <a:p>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Suffice it to say that the most valuable companies in the world are platforms.</a:t>
            </a:r>
          </a:p>
          <a:p>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Six of the world's top 10 companies by market cap are platforms, including Apple Inc., Microsoft Corporation, Amazon.com, Alphabet (Google's parent company), Tesla, and Facebook.</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solidFill>
                  <a:srgbClr val="000000"/>
                </a:solidFill>
                <a:latin typeface="Times New Roman" panose="02020603050405020304" pitchFamily="18" charset="0"/>
                <a:cs typeface="Times New Roman" panose="02020603050405020304" pitchFamily="18" charset="0"/>
              </a:rPr>
              <a:t>Apple, Microsoft, Alphabet, Amazon, Tesla, and Facebook have increased their total capitalization by $2.9 trillion in 2021. </a:t>
            </a:r>
          </a:p>
          <a:p>
            <a:r>
              <a:rPr lang="en-US" sz="2400" dirty="0">
                <a:solidFill>
                  <a:srgbClr val="000000"/>
                </a:solidFill>
                <a:latin typeface="Times New Roman" panose="02020603050405020304" pitchFamily="18" charset="0"/>
                <a:cs typeface="Times New Roman" panose="02020603050405020304" pitchFamily="18" charset="0"/>
              </a:rPr>
              <a:t>In 2021, Apple and Microsoft came close to a $3 trillion market cap, while Tesla and Meta hit the $1 trillion milestone for the first time. (Table 1). Market capitalization refers to the total value of all shares of a company.</a:t>
            </a:r>
            <a:endParaRPr lang="ru-RU" sz="2400" dirty="0">
              <a:solidFill>
                <a:srgbClr val="000000"/>
              </a:solidFill>
              <a:latin typeface="Times New Roman" panose="02020603050405020304" pitchFamily="18" charset="0"/>
              <a:cs typeface="Times New Roman" panose="02020603050405020304" pitchFamily="18" charset="0"/>
            </a:endParaRPr>
          </a:p>
          <a:p>
            <a:endParaRPr lang="ru-RU" dirty="0"/>
          </a:p>
        </p:txBody>
      </p:sp>
      <p:sp>
        <p:nvSpPr>
          <p:cNvPr id="4" name="Прямоугольник 3"/>
          <p:cNvSpPr/>
          <p:nvPr/>
        </p:nvSpPr>
        <p:spPr>
          <a:xfrm>
            <a:off x="11277600" y="6248400"/>
            <a:ext cx="914400" cy="3429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05</a:t>
            </a:r>
            <a:endParaRPr lang="ru-RU" sz="1800" b="1" dirty="0">
              <a:solidFill>
                <a:schemeClr val="bg1"/>
              </a:solidFill>
              <a:latin typeface="Times New Roman" panose="02020603050405020304" pitchFamily="18" charset="0"/>
              <a:cs typeface="Times New Roman" panose="02020603050405020304" pitchFamily="18" charset="0"/>
            </a:endParaRPr>
          </a:p>
        </p:txBody>
      </p:sp>
      <p:sp>
        <p:nvSpPr>
          <p:cNvPr id="6" name="Заголовок 1">
            <a:extLst>
              <a:ext uri="{FF2B5EF4-FFF2-40B4-BE49-F238E27FC236}">
                <a16:creationId xmlns:a16="http://schemas.microsoft.com/office/drawing/2014/main" id="{218C968D-AA03-4958-B345-463EF8F24E74}"/>
              </a:ext>
            </a:extLst>
          </p:cNvPr>
          <p:cNvSpPr txBox="1">
            <a:spLocks/>
          </p:cNvSpPr>
          <p:nvPr/>
        </p:nvSpPr>
        <p:spPr>
          <a:xfrm>
            <a:off x="368300" y="276225"/>
            <a:ext cx="105156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600" b="1" dirty="0">
                <a:solidFill>
                  <a:schemeClr val="accent3">
                    <a:lumMod val="50000"/>
                  </a:schemeClr>
                </a:solidFill>
                <a:latin typeface="Times New Roman" panose="02020603050405020304" pitchFamily="18" charset="0"/>
                <a:cs typeface="Times New Roman" panose="02020603050405020304" pitchFamily="18" charset="0"/>
              </a:rPr>
              <a:t>RESULTS</a:t>
            </a:r>
            <a:endParaRPr lang="ru-RU" sz="2600" b="1" dirty="0">
              <a:solidFill>
                <a:schemeClr val="accent3">
                  <a:lumMod val="50000"/>
                </a:schemeClr>
              </a:solidFill>
              <a:latin typeface="Times New Roman" panose="02020603050405020304" pitchFamily="18" charset="0"/>
              <a:cs typeface="Times New Roman" panose="02020603050405020304" pitchFamily="18" charset="0"/>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205" y="774700"/>
            <a:ext cx="2933700" cy="2933700"/>
          </a:xfrm>
          <a:prstGeom prst="rect">
            <a:avLst/>
          </a:prstGeom>
        </p:spPr>
      </p:pic>
    </p:spTree>
    <p:extLst>
      <p:ext uri="{BB962C8B-B14F-4D97-AF65-F5344CB8AC3E}">
        <p14:creationId xmlns:p14="http://schemas.microsoft.com/office/powerpoint/2010/main" val="970054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D0FE89B-3851-400C-A92D-C8EF05839820}"/>
              </a:ext>
            </a:extLst>
          </p:cNvPr>
          <p:cNvSpPr>
            <a:spLocks noGrp="1"/>
          </p:cNvSpPr>
          <p:nvPr>
            <p:ph type="title"/>
          </p:nvPr>
        </p:nvSpPr>
        <p:spPr>
          <a:xfrm>
            <a:off x="368300" y="0"/>
            <a:ext cx="11750128" cy="1325563"/>
          </a:xfrm>
        </p:spPr>
        <p:txBody>
          <a:bodyPr>
            <a:normAutofit/>
          </a:bodyPr>
          <a:lstStyle/>
          <a:p>
            <a:r>
              <a:rPr lang="en-US" sz="2500" b="1" dirty="0">
                <a:solidFill>
                  <a:schemeClr val="accent3">
                    <a:lumMod val="50000"/>
                  </a:schemeClr>
                </a:solidFill>
                <a:latin typeface="Times New Roman" panose="02020603050405020304" pitchFamily="18" charset="0"/>
                <a:cs typeface="Times New Roman" panose="02020603050405020304" pitchFamily="18" charset="0"/>
              </a:rPr>
              <a:t>Table 1: MARKET CAPITALIZATION OF THE LARGEST PLATFORM COMPANIES IN 2021</a:t>
            </a:r>
            <a:endParaRPr lang="ru-RU" sz="2500" b="1" dirty="0">
              <a:solidFill>
                <a:schemeClr val="accent3">
                  <a:lumMod val="50000"/>
                </a:schemeClr>
              </a:solidFill>
              <a:latin typeface="Times New Roman" panose="02020603050405020304" pitchFamily="18" charset="0"/>
              <a:cs typeface="Times New Roman" panose="02020603050405020304" pitchFamily="18" charset="0"/>
            </a:endParaRPr>
          </a:p>
        </p:txBody>
      </p:sp>
      <p:graphicFrame>
        <p:nvGraphicFramePr>
          <p:cNvPr id="4" name="Объект 3">
            <a:extLst>
              <a:ext uri="{FF2B5EF4-FFF2-40B4-BE49-F238E27FC236}">
                <a16:creationId xmlns:a16="http://schemas.microsoft.com/office/drawing/2014/main" id="{972F9CE9-2182-45E9-A741-128984EEC32B}"/>
              </a:ext>
            </a:extLst>
          </p:cNvPr>
          <p:cNvGraphicFramePr>
            <a:graphicFrameLocks noGrp="1"/>
          </p:cNvGraphicFramePr>
          <p:nvPr>
            <p:ph idx="1"/>
            <p:extLst>
              <p:ext uri="{D42A27DB-BD31-4B8C-83A1-F6EECF244321}">
                <p14:modId xmlns:p14="http://schemas.microsoft.com/office/powerpoint/2010/main" val="1397907290"/>
              </p:ext>
            </p:extLst>
          </p:nvPr>
        </p:nvGraphicFramePr>
        <p:xfrm>
          <a:off x="495299" y="1224072"/>
          <a:ext cx="11239499" cy="4527440"/>
        </p:xfrm>
        <a:graphic>
          <a:graphicData uri="http://schemas.openxmlformats.org/drawingml/2006/table">
            <a:tbl>
              <a:tblPr firstRow="1" firstCol="1" bandRow="1">
                <a:tableStyleId>{5C22544A-7EE6-4342-B048-85BDC9FD1C3A}</a:tableStyleId>
              </a:tblPr>
              <a:tblGrid>
                <a:gridCol w="1982511">
                  <a:extLst>
                    <a:ext uri="{9D8B030D-6E8A-4147-A177-3AD203B41FA5}">
                      <a16:colId xmlns:a16="http://schemas.microsoft.com/office/drawing/2014/main" val="2413384946"/>
                    </a:ext>
                  </a:extLst>
                </a:gridCol>
                <a:gridCol w="3342128">
                  <a:extLst>
                    <a:ext uri="{9D8B030D-6E8A-4147-A177-3AD203B41FA5}">
                      <a16:colId xmlns:a16="http://schemas.microsoft.com/office/drawing/2014/main" val="1795530594"/>
                    </a:ext>
                  </a:extLst>
                </a:gridCol>
                <a:gridCol w="1982511">
                  <a:extLst>
                    <a:ext uri="{9D8B030D-6E8A-4147-A177-3AD203B41FA5}">
                      <a16:colId xmlns:a16="http://schemas.microsoft.com/office/drawing/2014/main" val="3445360725"/>
                    </a:ext>
                  </a:extLst>
                </a:gridCol>
                <a:gridCol w="1967756">
                  <a:extLst>
                    <a:ext uri="{9D8B030D-6E8A-4147-A177-3AD203B41FA5}">
                      <a16:colId xmlns:a16="http://schemas.microsoft.com/office/drawing/2014/main" val="391144010"/>
                    </a:ext>
                  </a:extLst>
                </a:gridCol>
                <a:gridCol w="1964593">
                  <a:extLst>
                    <a:ext uri="{9D8B030D-6E8A-4147-A177-3AD203B41FA5}">
                      <a16:colId xmlns:a16="http://schemas.microsoft.com/office/drawing/2014/main" val="408314141"/>
                    </a:ext>
                  </a:extLst>
                </a:gridCol>
              </a:tblGrid>
              <a:tr h="565930">
                <a:tc rowSpan="2">
                  <a:txBody>
                    <a:bodyPr/>
                    <a:lstStyle/>
                    <a:p>
                      <a:pPr fontAlgn="base">
                        <a:lnSpc>
                          <a:spcPct val="107000"/>
                        </a:lnSpc>
                        <a:spcAft>
                          <a:spcPts val="800"/>
                        </a:spcAft>
                      </a:pPr>
                      <a:r>
                        <a:rPr lang="ru-RU" sz="2400" dirty="0">
                          <a:effectLst/>
                        </a:rPr>
                        <a:t>№</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50000"/>
                      </a:schemeClr>
                    </a:solidFill>
                  </a:tcPr>
                </a:tc>
                <a:tc rowSpan="2">
                  <a:txBody>
                    <a:bodyPr/>
                    <a:lstStyle/>
                    <a:p>
                      <a:pPr fontAlgn="base">
                        <a:lnSpc>
                          <a:spcPct val="107000"/>
                        </a:lnSpc>
                        <a:spcAft>
                          <a:spcPts val="800"/>
                        </a:spcAft>
                      </a:pPr>
                      <a:r>
                        <a:rPr lang="en-US" sz="2400" dirty="0">
                          <a:effectLst/>
                        </a:rPr>
                        <a:t>Company name</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50000"/>
                      </a:schemeClr>
                    </a:solidFill>
                  </a:tcPr>
                </a:tc>
                <a:tc gridSpan="2">
                  <a:txBody>
                    <a:bodyPr/>
                    <a:lstStyle/>
                    <a:p>
                      <a:pPr fontAlgn="base">
                        <a:lnSpc>
                          <a:spcPct val="107000"/>
                        </a:lnSpc>
                        <a:spcAft>
                          <a:spcPts val="800"/>
                        </a:spcAft>
                      </a:pPr>
                      <a:r>
                        <a:rPr lang="en-US" sz="2400" dirty="0">
                          <a:effectLst/>
                        </a:rPr>
                        <a:t>Market capitalization</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50000"/>
                      </a:schemeClr>
                    </a:solidFill>
                  </a:tcPr>
                </a:tc>
                <a:tc hMerge="1">
                  <a:txBody>
                    <a:bodyPr/>
                    <a:lstStyle/>
                    <a:p>
                      <a:endParaRPr lang="ru-RU"/>
                    </a:p>
                  </a:txBody>
                  <a:tcPr/>
                </a:tc>
                <a:tc rowSpan="2">
                  <a:txBody>
                    <a:bodyPr/>
                    <a:lstStyle/>
                    <a:p>
                      <a:pPr fontAlgn="base">
                        <a:lnSpc>
                          <a:spcPct val="107000"/>
                        </a:lnSpc>
                        <a:spcAft>
                          <a:spcPts val="800"/>
                        </a:spcAft>
                      </a:pPr>
                      <a:r>
                        <a:rPr lang="en-US" sz="2400" dirty="0">
                          <a:effectLst/>
                        </a:rPr>
                        <a:t>Grow,</a:t>
                      </a:r>
                      <a:r>
                        <a:rPr lang="ru-RU" sz="2400" dirty="0">
                          <a:effectLst/>
                        </a:rPr>
                        <a:t> %</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50000"/>
                      </a:schemeClr>
                    </a:solidFill>
                  </a:tcPr>
                </a:tc>
                <a:extLst>
                  <a:ext uri="{0D108BD9-81ED-4DB2-BD59-A6C34878D82A}">
                    <a16:rowId xmlns:a16="http://schemas.microsoft.com/office/drawing/2014/main" val="4184512783"/>
                  </a:ext>
                </a:extLst>
              </a:tr>
              <a:tr h="565930">
                <a:tc vMerge="1">
                  <a:txBody>
                    <a:bodyPr/>
                    <a:lstStyle/>
                    <a:p>
                      <a:endParaRPr lang="ru-RU"/>
                    </a:p>
                  </a:txBody>
                  <a:tcPr/>
                </a:tc>
                <a:tc vMerge="1">
                  <a:txBody>
                    <a:bodyPr/>
                    <a:lstStyle/>
                    <a:p>
                      <a:endParaRPr lang="ru-RU"/>
                    </a:p>
                  </a:txBody>
                  <a:tcPr/>
                </a:tc>
                <a:tc>
                  <a:txBody>
                    <a:bodyPr/>
                    <a:lstStyle/>
                    <a:p>
                      <a:pPr fontAlgn="base">
                        <a:lnSpc>
                          <a:spcPct val="107000"/>
                        </a:lnSpc>
                        <a:spcAft>
                          <a:spcPts val="800"/>
                        </a:spcAft>
                      </a:pPr>
                      <a:r>
                        <a:rPr lang="ru-RU" sz="2400" dirty="0">
                          <a:effectLst/>
                        </a:rPr>
                        <a:t>2021(</a:t>
                      </a:r>
                      <a:r>
                        <a:rPr lang="en-US" sz="2400" dirty="0">
                          <a:effectLst/>
                        </a:rPr>
                        <a:t>begin</a:t>
                      </a:r>
                      <a:r>
                        <a:rPr lang="ru-RU" sz="2400" dirty="0">
                          <a:effectLst/>
                        </a:rPr>
                        <a:t>)</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60000"/>
                        <a:lumOff val="40000"/>
                      </a:schemeClr>
                    </a:solidFill>
                  </a:tcPr>
                </a:tc>
                <a:tc>
                  <a:txBody>
                    <a:bodyPr/>
                    <a:lstStyle/>
                    <a:p>
                      <a:pPr fontAlgn="base">
                        <a:lnSpc>
                          <a:spcPct val="107000"/>
                        </a:lnSpc>
                        <a:spcAft>
                          <a:spcPts val="800"/>
                        </a:spcAft>
                      </a:pPr>
                      <a:r>
                        <a:rPr lang="ru-RU" sz="2400" dirty="0">
                          <a:effectLst/>
                        </a:rPr>
                        <a:t>2021 (</a:t>
                      </a:r>
                      <a:r>
                        <a:rPr lang="en-US" sz="2400" dirty="0">
                          <a:effectLst/>
                        </a:rPr>
                        <a:t>end</a:t>
                      </a:r>
                      <a:r>
                        <a:rPr lang="ru-RU" sz="2400" dirty="0">
                          <a:effectLst/>
                        </a:rPr>
                        <a:t>)</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60000"/>
                        <a:lumOff val="40000"/>
                      </a:schemeClr>
                    </a:solidFill>
                  </a:tcPr>
                </a:tc>
                <a:tc vMerge="1">
                  <a:txBody>
                    <a:bodyPr/>
                    <a:lstStyle/>
                    <a:p>
                      <a:endParaRPr lang="ru-RU"/>
                    </a:p>
                  </a:txBody>
                  <a:tcPr/>
                </a:tc>
                <a:extLst>
                  <a:ext uri="{0D108BD9-81ED-4DB2-BD59-A6C34878D82A}">
                    <a16:rowId xmlns:a16="http://schemas.microsoft.com/office/drawing/2014/main" val="3131366841"/>
                  </a:ext>
                </a:extLst>
              </a:tr>
              <a:tr h="565930">
                <a:tc>
                  <a:txBody>
                    <a:bodyPr/>
                    <a:lstStyle/>
                    <a:p>
                      <a:pPr fontAlgn="base">
                        <a:lnSpc>
                          <a:spcPct val="107000"/>
                        </a:lnSpc>
                        <a:spcAft>
                          <a:spcPts val="800"/>
                        </a:spcAft>
                      </a:pPr>
                      <a:r>
                        <a:rPr lang="ru-RU" sz="2400" dirty="0">
                          <a:effectLst/>
                        </a:rPr>
                        <a:t>1</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50000"/>
                      </a:schemeClr>
                    </a:solidFill>
                  </a:tcPr>
                </a:tc>
                <a:tc>
                  <a:txBody>
                    <a:bodyPr/>
                    <a:lstStyle/>
                    <a:p>
                      <a:pPr fontAlgn="base">
                        <a:lnSpc>
                          <a:spcPct val="107000"/>
                        </a:lnSpc>
                        <a:spcAft>
                          <a:spcPts val="800"/>
                        </a:spcAft>
                      </a:pPr>
                      <a:r>
                        <a:rPr lang="ru-RU" sz="2400" dirty="0" err="1">
                          <a:effectLst/>
                        </a:rPr>
                        <a:t>Apple</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20000"/>
                        <a:lumOff val="80000"/>
                      </a:schemeClr>
                    </a:solidFill>
                  </a:tcPr>
                </a:tc>
                <a:tc>
                  <a:txBody>
                    <a:bodyPr/>
                    <a:lstStyle/>
                    <a:p>
                      <a:pPr fontAlgn="base">
                        <a:lnSpc>
                          <a:spcPct val="107000"/>
                        </a:lnSpc>
                        <a:spcAft>
                          <a:spcPts val="800"/>
                        </a:spcAft>
                      </a:pPr>
                      <a:r>
                        <a:rPr lang="ru-RU" sz="2400" dirty="0">
                          <a:effectLst/>
                        </a:rPr>
                        <a:t>$2,2 трлн</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20000"/>
                        <a:lumOff val="80000"/>
                      </a:schemeClr>
                    </a:solidFill>
                  </a:tcPr>
                </a:tc>
                <a:tc>
                  <a:txBody>
                    <a:bodyPr/>
                    <a:lstStyle/>
                    <a:p>
                      <a:pPr fontAlgn="base">
                        <a:lnSpc>
                          <a:spcPct val="107000"/>
                        </a:lnSpc>
                        <a:spcAft>
                          <a:spcPts val="800"/>
                        </a:spcAft>
                      </a:pPr>
                      <a:r>
                        <a:rPr lang="ru-RU" sz="2400" dirty="0">
                          <a:effectLst/>
                        </a:rPr>
                        <a:t>$2,9 трлн</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20000"/>
                        <a:lumOff val="80000"/>
                      </a:schemeClr>
                    </a:solidFill>
                  </a:tcPr>
                </a:tc>
                <a:tc>
                  <a:txBody>
                    <a:bodyPr/>
                    <a:lstStyle/>
                    <a:p>
                      <a:pPr fontAlgn="base">
                        <a:lnSpc>
                          <a:spcPct val="107000"/>
                        </a:lnSpc>
                        <a:spcAft>
                          <a:spcPts val="800"/>
                        </a:spcAft>
                      </a:pPr>
                      <a:r>
                        <a:rPr lang="ru-RU" sz="2400" dirty="0">
                          <a:effectLst/>
                        </a:rPr>
                        <a:t>+30%</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20000"/>
                        <a:lumOff val="80000"/>
                      </a:schemeClr>
                    </a:solidFill>
                  </a:tcPr>
                </a:tc>
                <a:extLst>
                  <a:ext uri="{0D108BD9-81ED-4DB2-BD59-A6C34878D82A}">
                    <a16:rowId xmlns:a16="http://schemas.microsoft.com/office/drawing/2014/main" val="3373282027"/>
                  </a:ext>
                </a:extLst>
              </a:tr>
              <a:tr h="565930">
                <a:tc>
                  <a:txBody>
                    <a:bodyPr/>
                    <a:lstStyle/>
                    <a:p>
                      <a:pPr fontAlgn="base">
                        <a:lnSpc>
                          <a:spcPct val="107000"/>
                        </a:lnSpc>
                        <a:spcAft>
                          <a:spcPts val="800"/>
                        </a:spcAft>
                      </a:pPr>
                      <a:r>
                        <a:rPr lang="ru-RU" sz="2400" dirty="0">
                          <a:effectLst/>
                        </a:rPr>
                        <a:t>2</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50000"/>
                      </a:schemeClr>
                    </a:solidFill>
                  </a:tcPr>
                </a:tc>
                <a:tc>
                  <a:txBody>
                    <a:bodyPr/>
                    <a:lstStyle/>
                    <a:p>
                      <a:pPr fontAlgn="base">
                        <a:lnSpc>
                          <a:spcPct val="107000"/>
                        </a:lnSpc>
                        <a:spcAft>
                          <a:spcPts val="800"/>
                        </a:spcAft>
                      </a:pPr>
                      <a:r>
                        <a:rPr lang="ru-RU" sz="2400" dirty="0" err="1">
                          <a:effectLst/>
                        </a:rPr>
                        <a:t>Microsoft</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60000"/>
                        <a:lumOff val="40000"/>
                      </a:schemeClr>
                    </a:solidFill>
                  </a:tcPr>
                </a:tc>
                <a:tc>
                  <a:txBody>
                    <a:bodyPr/>
                    <a:lstStyle/>
                    <a:p>
                      <a:pPr fontAlgn="base">
                        <a:lnSpc>
                          <a:spcPct val="107000"/>
                        </a:lnSpc>
                        <a:spcAft>
                          <a:spcPts val="800"/>
                        </a:spcAft>
                      </a:pPr>
                      <a:r>
                        <a:rPr lang="ru-RU" sz="2400" dirty="0">
                          <a:effectLst/>
                        </a:rPr>
                        <a:t>$1,7 трлн</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60000"/>
                        <a:lumOff val="40000"/>
                      </a:schemeClr>
                    </a:solidFill>
                  </a:tcPr>
                </a:tc>
                <a:tc>
                  <a:txBody>
                    <a:bodyPr/>
                    <a:lstStyle/>
                    <a:p>
                      <a:pPr fontAlgn="base">
                        <a:lnSpc>
                          <a:spcPct val="107000"/>
                        </a:lnSpc>
                        <a:spcAft>
                          <a:spcPts val="800"/>
                        </a:spcAft>
                      </a:pPr>
                      <a:r>
                        <a:rPr lang="ru-RU" sz="2400" dirty="0">
                          <a:effectLst/>
                        </a:rPr>
                        <a:t>$2,5 трлн</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60000"/>
                        <a:lumOff val="40000"/>
                      </a:schemeClr>
                    </a:solidFill>
                  </a:tcPr>
                </a:tc>
                <a:tc>
                  <a:txBody>
                    <a:bodyPr/>
                    <a:lstStyle/>
                    <a:p>
                      <a:pPr fontAlgn="base">
                        <a:lnSpc>
                          <a:spcPct val="107000"/>
                        </a:lnSpc>
                        <a:spcAft>
                          <a:spcPts val="800"/>
                        </a:spcAft>
                      </a:pPr>
                      <a:r>
                        <a:rPr lang="ru-RU" sz="2400" dirty="0">
                          <a:effectLst/>
                        </a:rPr>
                        <a:t>+50%</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60000"/>
                        <a:lumOff val="40000"/>
                      </a:schemeClr>
                    </a:solidFill>
                  </a:tcPr>
                </a:tc>
                <a:extLst>
                  <a:ext uri="{0D108BD9-81ED-4DB2-BD59-A6C34878D82A}">
                    <a16:rowId xmlns:a16="http://schemas.microsoft.com/office/drawing/2014/main" val="2394024747"/>
                  </a:ext>
                </a:extLst>
              </a:tr>
              <a:tr h="565930">
                <a:tc>
                  <a:txBody>
                    <a:bodyPr/>
                    <a:lstStyle/>
                    <a:p>
                      <a:pPr fontAlgn="base">
                        <a:lnSpc>
                          <a:spcPct val="107000"/>
                        </a:lnSpc>
                        <a:spcAft>
                          <a:spcPts val="800"/>
                        </a:spcAft>
                      </a:pPr>
                      <a:r>
                        <a:rPr lang="ru-RU" sz="2400" dirty="0">
                          <a:effectLst/>
                        </a:rPr>
                        <a:t>3</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50000"/>
                      </a:schemeClr>
                    </a:solidFill>
                  </a:tcPr>
                </a:tc>
                <a:tc>
                  <a:txBody>
                    <a:bodyPr/>
                    <a:lstStyle/>
                    <a:p>
                      <a:pPr fontAlgn="base">
                        <a:lnSpc>
                          <a:spcPct val="107000"/>
                        </a:lnSpc>
                        <a:spcAft>
                          <a:spcPts val="800"/>
                        </a:spcAft>
                      </a:pPr>
                      <a:r>
                        <a:rPr lang="ru-RU" sz="2400" dirty="0" err="1">
                          <a:effectLst/>
                        </a:rPr>
                        <a:t>Alphabet</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20000"/>
                        <a:lumOff val="80000"/>
                      </a:schemeClr>
                    </a:solidFill>
                  </a:tcPr>
                </a:tc>
                <a:tc>
                  <a:txBody>
                    <a:bodyPr/>
                    <a:lstStyle/>
                    <a:p>
                      <a:pPr fontAlgn="base">
                        <a:lnSpc>
                          <a:spcPct val="107000"/>
                        </a:lnSpc>
                        <a:spcAft>
                          <a:spcPts val="800"/>
                        </a:spcAft>
                      </a:pPr>
                      <a:r>
                        <a:rPr lang="ru-RU" sz="2400" dirty="0">
                          <a:effectLst/>
                        </a:rPr>
                        <a:t>$1,2 трлн</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20000"/>
                        <a:lumOff val="80000"/>
                      </a:schemeClr>
                    </a:solidFill>
                  </a:tcPr>
                </a:tc>
                <a:tc>
                  <a:txBody>
                    <a:bodyPr/>
                    <a:lstStyle/>
                    <a:p>
                      <a:pPr fontAlgn="base">
                        <a:lnSpc>
                          <a:spcPct val="107000"/>
                        </a:lnSpc>
                        <a:spcAft>
                          <a:spcPts val="800"/>
                        </a:spcAft>
                      </a:pPr>
                      <a:r>
                        <a:rPr lang="ru-RU" sz="2400" dirty="0">
                          <a:effectLst/>
                        </a:rPr>
                        <a:t>$2 трлн</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20000"/>
                        <a:lumOff val="80000"/>
                      </a:schemeClr>
                    </a:solidFill>
                  </a:tcPr>
                </a:tc>
                <a:tc>
                  <a:txBody>
                    <a:bodyPr/>
                    <a:lstStyle/>
                    <a:p>
                      <a:pPr fontAlgn="base">
                        <a:lnSpc>
                          <a:spcPct val="107000"/>
                        </a:lnSpc>
                        <a:spcAft>
                          <a:spcPts val="800"/>
                        </a:spcAft>
                      </a:pPr>
                      <a:r>
                        <a:rPr lang="ru-RU" sz="2400" dirty="0">
                          <a:effectLst/>
                        </a:rPr>
                        <a:t>+65%</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20000"/>
                        <a:lumOff val="80000"/>
                      </a:schemeClr>
                    </a:solidFill>
                  </a:tcPr>
                </a:tc>
                <a:extLst>
                  <a:ext uri="{0D108BD9-81ED-4DB2-BD59-A6C34878D82A}">
                    <a16:rowId xmlns:a16="http://schemas.microsoft.com/office/drawing/2014/main" val="476728610"/>
                  </a:ext>
                </a:extLst>
              </a:tr>
              <a:tr h="565930">
                <a:tc>
                  <a:txBody>
                    <a:bodyPr/>
                    <a:lstStyle/>
                    <a:p>
                      <a:pPr fontAlgn="base">
                        <a:lnSpc>
                          <a:spcPct val="107000"/>
                        </a:lnSpc>
                        <a:spcAft>
                          <a:spcPts val="800"/>
                        </a:spcAft>
                      </a:pPr>
                      <a:r>
                        <a:rPr lang="ru-RU" sz="2400" dirty="0">
                          <a:effectLst/>
                        </a:rPr>
                        <a:t>4</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50000"/>
                      </a:schemeClr>
                    </a:solidFill>
                  </a:tcPr>
                </a:tc>
                <a:tc>
                  <a:txBody>
                    <a:bodyPr/>
                    <a:lstStyle/>
                    <a:p>
                      <a:pPr fontAlgn="base">
                        <a:lnSpc>
                          <a:spcPct val="107000"/>
                        </a:lnSpc>
                        <a:spcAft>
                          <a:spcPts val="800"/>
                        </a:spcAft>
                      </a:pPr>
                      <a:r>
                        <a:rPr lang="ru-RU" sz="2400" dirty="0" err="1">
                          <a:effectLst/>
                        </a:rPr>
                        <a:t>Amazon</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60000"/>
                        <a:lumOff val="40000"/>
                      </a:schemeClr>
                    </a:solidFill>
                  </a:tcPr>
                </a:tc>
                <a:tc>
                  <a:txBody>
                    <a:bodyPr/>
                    <a:lstStyle/>
                    <a:p>
                      <a:pPr fontAlgn="base">
                        <a:lnSpc>
                          <a:spcPct val="107000"/>
                        </a:lnSpc>
                        <a:spcAft>
                          <a:spcPts val="800"/>
                        </a:spcAft>
                      </a:pPr>
                      <a:r>
                        <a:rPr lang="ru-RU" sz="2400" dirty="0">
                          <a:effectLst/>
                        </a:rPr>
                        <a:t>$1,6 трлн</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60000"/>
                        <a:lumOff val="40000"/>
                      </a:schemeClr>
                    </a:solidFill>
                  </a:tcPr>
                </a:tc>
                <a:tc>
                  <a:txBody>
                    <a:bodyPr/>
                    <a:lstStyle/>
                    <a:p>
                      <a:pPr fontAlgn="base">
                        <a:lnSpc>
                          <a:spcPct val="107000"/>
                        </a:lnSpc>
                        <a:spcAft>
                          <a:spcPts val="800"/>
                        </a:spcAft>
                      </a:pPr>
                      <a:r>
                        <a:rPr lang="ru-RU" sz="2400" dirty="0">
                          <a:effectLst/>
                        </a:rPr>
                        <a:t>$1,7 трлн</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60000"/>
                        <a:lumOff val="40000"/>
                      </a:schemeClr>
                    </a:solidFill>
                  </a:tcPr>
                </a:tc>
                <a:tc>
                  <a:txBody>
                    <a:bodyPr/>
                    <a:lstStyle/>
                    <a:p>
                      <a:pPr fontAlgn="base">
                        <a:lnSpc>
                          <a:spcPct val="107000"/>
                        </a:lnSpc>
                        <a:spcAft>
                          <a:spcPts val="800"/>
                        </a:spcAft>
                      </a:pPr>
                      <a:r>
                        <a:rPr lang="ru-RU" sz="2400" dirty="0">
                          <a:effectLst/>
                        </a:rPr>
                        <a:t>+6%</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60000"/>
                        <a:lumOff val="40000"/>
                      </a:schemeClr>
                    </a:solidFill>
                  </a:tcPr>
                </a:tc>
                <a:extLst>
                  <a:ext uri="{0D108BD9-81ED-4DB2-BD59-A6C34878D82A}">
                    <a16:rowId xmlns:a16="http://schemas.microsoft.com/office/drawing/2014/main" val="198967967"/>
                  </a:ext>
                </a:extLst>
              </a:tr>
              <a:tr h="565930">
                <a:tc>
                  <a:txBody>
                    <a:bodyPr/>
                    <a:lstStyle/>
                    <a:p>
                      <a:pPr fontAlgn="base">
                        <a:lnSpc>
                          <a:spcPct val="107000"/>
                        </a:lnSpc>
                        <a:spcAft>
                          <a:spcPts val="800"/>
                        </a:spcAft>
                      </a:pPr>
                      <a:r>
                        <a:rPr lang="ru-RU" sz="2400" dirty="0">
                          <a:effectLst/>
                        </a:rPr>
                        <a:t>5</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50000"/>
                      </a:schemeClr>
                    </a:solidFill>
                  </a:tcPr>
                </a:tc>
                <a:tc>
                  <a:txBody>
                    <a:bodyPr/>
                    <a:lstStyle/>
                    <a:p>
                      <a:pPr fontAlgn="base">
                        <a:lnSpc>
                          <a:spcPct val="107000"/>
                        </a:lnSpc>
                        <a:spcAft>
                          <a:spcPts val="800"/>
                        </a:spcAft>
                      </a:pPr>
                      <a:r>
                        <a:rPr lang="ru-RU" sz="2400" dirty="0" err="1">
                          <a:effectLst/>
                        </a:rPr>
                        <a:t>Tesla</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20000"/>
                        <a:lumOff val="80000"/>
                      </a:schemeClr>
                    </a:solidFill>
                  </a:tcPr>
                </a:tc>
                <a:tc>
                  <a:txBody>
                    <a:bodyPr/>
                    <a:lstStyle/>
                    <a:p>
                      <a:pPr fontAlgn="base">
                        <a:lnSpc>
                          <a:spcPct val="107000"/>
                        </a:lnSpc>
                        <a:spcAft>
                          <a:spcPts val="800"/>
                        </a:spcAft>
                      </a:pPr>
                      <a:r>
                        <a:rPr lang="ru-RU" sz="2400" dirty="0">
                          <a:effectLst/>
                        </a:rPr>
                        <a:t>$677,4 млрд</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20000"/>
                        <a:lumOff val="80000"/>
                      </a:schemeClr>
                    </a:solidFill>
                  </a:tcPr>
                </a:tc>
                <a:tc>
                  <a:txBody>
                    <a:bodyPr/>
                    <a:lstStyle/>
                    <a:p>
                      <a:pPr fontAlgn="base">
                        <a:lnSpc>
                          <a:spcPct val="107000"/>
                        </a:lnSpc>
                        <a:spcAft>
                          <a:spcPts val="800"/>
                        </a:spcAft>
                      </a:pPr>
                      <a:r>
                        <a:rPr lang="ru-RU" sz="2400" dirty="0">
                          <a:effectLst/>
                        </a:rPr>
                        <a:t>$1,1 трлн</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20000"/>
                        <a:lumOff val="80000"/>
                      </a:schemeClr>
                    </a:solidFill>
                  </a:tcPr>
                </a:tc>
                <a:tc>
                  <a:txBody>
                    <a:bodyPr/>
                    <a:lstStyle/>
                    <a:p>
                      <a:pPr fontAlgn="base">
                        <a:lnSpc>
                          <a:spcPct val="107000"/>
                        </a:lnSpc>
                        <a:spcAft>
                          <a:spcPts val="800"/>
                        </a:spcAft>
                      </a:pPr>
                      <a:r>
                        <a:rPr lang="ru-RU" sz="2400" dirty="0">
                          <a:effectLst/>
                        </a:rPr>
                        <a:t>+58%</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20000"/>
                        <a:lumOff val="80000"/>
                      </a:schemeClr>
                    </a:solidFill>
                  </a:tcPr>
                </a:tc>
                <a:extLst>
                  <a:ext uri="{0D108BD9-81ED-4DB2-BD59-A6C34878D82A}">
                    <a16:rowId xmlns:a16="http://schemas.microsoft.com/office/drawing/2014/main" val="3115278756"/>
                  </a:ext>
                </a:extLst>
              </a:tr>
              <a:tr h="565930">
                <a:tc>
                  <a:txBody>
                    <a:bodyPr/>
                    <a:lstStyle/>
                    <a:p>
                      <a:pPr fontAlgn="base">
                        <a:lnSpc>
                          <a:spcPct val="107000"/>
                        </a:lnSpc>
                        <a:spcAft>
                          <a:spcPts val="800"/>
                        </a:spcAft>
                      </a:pPr>
                      <a:r>
                        <a:rPr lang="ru-RU" sz="2400" dirty="0">
                          <a:effectLst/>
                        </a:rPr>
                        <a:t>6</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50000"/>
                      </a:schemeClr>
                    </a:solidFill>
                  </a:tcPr>
                </a:tc>
                <a:tc>
                  <a:txBody>
                    <a:bodyPr/>
                    <a:lstStyle/>
                    <a:p>
                      <a:pPr fontAlgn="base">
                        <a:lnSpc>
                          <a:spcPct val="107000"/>
                        </a:lnSpc>
                        <a:spcAft>
                          <a:spcPts val="800"/>
                        </a:spcAft>
                      </a:pPr>
                      <a:r>
                        <a:rPr lang="ru-RU" sz="2400" dirty="0" err="1">
                          <a:effectLst/>
                        </a:rPr>
                        <a:t>Meta</a:t>
                      </a:r>
                      <a:r>
                        <a:rPr lang="en-US" sz="2400" dirty="0">
                          <a:effectLst/>
                        </a:rPr>
                        <a:t> (Facebook)</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60000"/>
                        <a:lumOff val="40000"/>
                      </a:schemeClr>
                    </a:solidFill>
                  </a:tcPr>
                </a:tc>
                <a:tc>
                  <a:txBody>
                    <a:bodyPr/>
                    <a:lstStyle/>
                    <a:p>
                      <a:pPr fontAlgn="base">
                        <a:lnSpc>
                          <a:spcPct val="107000"/>
                        </a:lnSpc>
                        <a:spcAft>
                          <a:spcPts val="800"/>
                        </a:spcAft>
                      </a:pPr>
                      <a:r>
                        <a:rPr lang="ru-RU" sz="2400" dirty="0">
                          <a:effectLst/>
                        </a:rPr>
                        <a:t>$778,2 млрд</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60000"/>
                        <a:lumOff val="40000"/>
                      </a:schemeClr>
                    </a:solidFill>
                  </a:tcPr>
                </a:tc>
                <a:tc>
                  <a:txBody>
                    <a:bodyPr/>
                    <a:lstStyle/>
                    <a:p>
                      <a:pPr fontAlgn="base">
                        <a:lnSpc>
                          <a:spcPct val="107000"/>
                        </a:lnSpc>
                        <a:spcAft>
                          <a:spcPts val="800"/>
                        </a:spcAft>
                      </a:pPr>
                      <a:r>
                        <a:rPr lang="ru-RU" sz="2400" dirty="0">
                          <a:effectLst/>
                        </a:rPr>
                        <a:t>$932,6 млрд</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60000"/>
                        <a:lumOff val="40000"/>
                      </a:schemeClr>
                    </a:solidFill>
                  </a:tcPr>
                </a:tc>
                <a:tc>
                  <a:txBody>
                    <a:bodyPr/>
                    <a:lstStyle/>
                    <a:p>
                      <a:pPr fontAlgn="base">
                        <a:lnSpc>
                          <a:spcPct val="107000"/>
                        </a:lnSpc>
                        <a:spcAft>
                          <a:spcPts val="800"/>
                        </a:spcAft>
                      </a:pPr>
                      <a:r>
                        <a:rPr lang="ru-RU" sz="2400" dirty="0">
                          <a:effectLst/>
                        </a:rPr>
                        <a:t>+20%</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lumMod val="60000"/>
                        <a:lumOff val="40000"/>
                      </a:schemeClr>
                    </a:solidFill>
                  </a:tcPr>
                </a:tc>
                <a:extLst>
                  <a:ext uri="{0D108BD9-81ED-4DB2-BD59-A6C34878D82A}">
                    <a16:rowId xmlns:a16="http://schemas.microsoft.com/office/drawing/2014/main" val="774853472"/>
                  </a:ext>
                </a:extLst>
              </a:tr>
            </a:tbl>
          </a:graphicData>
        </a:graphic>
      </p:graphicFrame>
      <p:sp>
        <p:nvSpPr>
          <p:cNvPr id="5" name="Прямоугольник 4"/>
          <p:cNvSpPr/>
          <p:nvPr/>
        </p:nvSpPr>
        <p:spPr>
          <a:xfrm>
            <a:off x="11277600" y="6248400"/>
            <a:ext cx="914400" cy="3429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06</a:t>
            </a:r>
            <a:endParaRPr lang="ru-RU" sz="18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8726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id="{218C968D-AA03-4958-B345-463EF8F24E74}"/>
              </a:ext>
            </a:extLst>
          </p:cNvPr>
          <p:cNvSpPr txBox="1">
            <a:spLocks/>
          </p:cNvSpPr>
          <p:nvPr/>
        </p:nvSpPr>
        <p:spPr>
          <a:xfrm>
            <a:off x="152400" y="1132052"/>
            <a:ext cx="6464300" cy="43543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0" b="1" dirty="0">
                <a:solidFill>
                  <a:schemeClr val="accent3">
                    <a:lumMod val="40000"/>
                    <a:lumOff val="60000"/>
                  </a:schemeClr>
                </a:solidFill>
                <a:latin typeface="Times New Roman" panose="02020603050405020304" pitchFamily="18" charset="0"/>
                <a:cs typeface="Times New Roman" panose="02020603050405020304" pitchFamily="18" charset="0"/>
              </a:rPr>
              <a:t>01</a:t>
            </a:r>
          </a:p>
        </p:txBody>
      </p:sp>
      <p:sp>
        <p:nvSpPr>
          <p:cNvPr id="3" name="Объект 2">
            <a:extLst>
              <a:ext uri="{FF2B5EF4-FFF2-40B4-BE49-F238E27FC236}">
                <a16:creationId xmlns:a16="http://schemas.microsoft.com/office/drawing/2014/main" id="{6B0F1D44-6CEE-4649-86AB-68DDA074F643}"/>
              </a:ext>
            </a:extLst>
          </p:cNvPr>
          <p:cNvSpPr>
            <a:spLocks noGrp="1"/>
          </p:cNvSpPr>
          <p:nvPr>
            <p:ph idx="1"/>
          </p:nvPr>
        </p:nvSpPr>
        <p:spPr>
          <a:xfrm>
            <a:off x="1320800" y="1612900"/>
            <a:ext cx="10414000" cy="4564063"/>
          </a:xfrm>
        </p:spPr>
        <p:txBody>
          <a:bodyPr>
            <a:normAutofit fontScale="92500" lnSpcReduction="10000"/>
          </a:bodyPr>
          <a:lstStyle/>
          <a:p>
            <a:pPr algn="just">
              <a:lnSpc>
                <a:spcPct val="107000"/>
              </a:lnSpc>
              <a:spcAft>
                <a:spcPts val="80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Digital platforms are systems and interfaces that form a commercial network or marketplace that facilitate business-to-customer (B2B), business-to-customer (B2C), or even customer-to-customer (C2C) transactions (Handbook of Research, 2021).</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digital platform in the broad sense of the word is an enterprise focused on creating value by organizing and facilitating direct interaction and exchange between two or more groups of external producers and consumers using digital technologies and infrastructure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Geliskhanov</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Yudina</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2019).</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From a business perspective, a digital platform can be seen as “a set of places for the exchange of information, goods or services between producers and consumers, and the community that interacts with said platform” (Watts, 2020). It is crucial to understand that the community itself is an important part of the digital platform - without this community, the digital platform has very little intrinsic value.</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Прямоугольник 3"/>
          <p:cNvSpPr/>
          <p:nvPr/>
        </p:nvSpPr>
        <p:spPr>
          <a:xfrm>
            <a:off x="11277600" y="6248400"/>
            <a:ext cx="914400" cy="3429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07</a:t>
            </a:r>
            <a:endParaRPr lang="ru-RU" sz="1800" b="1" dirty="0">
              <a:solidFill>
                <a:schemeClr val="bg1"/>
              </a:solidFill>
              <a:latin typeface="Times New Roman" panose="02020603050405020304" pitchFamily="18" charset="0"/>
              <a:cs typeface="Times New Roman" panose="02020603050405020304" pitchFamily="18" charset="0"/>
            </a:endParaRPr>
          </a:p>
        </p:txBody>
      </p:sp>
      <p:sp>
        <p:nvSpPr>
          <p:cNvPr id="6" name="Заголовок 1">
            <a:extLst>
              <a:ext uri="{FF2B5EF4-FFF2-40B4-BE49-F238E27FC236}">
                <a16:creationId xmlns:a16="http://schemas.microsoft.com/office/drawing/2014/main" id="{218C968D-AA03-4958-B345-463EF8F24E74}"/>
              </a:ext>
            </a:extLst>
          </p:cNvPr>
          <p:cNvSpPr txBox="1">
            <a:spLocks/>
          </p:cNvSpPr>
          <p:nvPr/>
        </p:nvSpPr>
        <p:spPr>
          <a:xfrm>
            <a:off x="368300" y="276225"/>
            <a:ext cx="105156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accent3">
                    <a:lumMod val="50000"/>
                  </a:schemeClr>
                </a:solidFill>
                <a:latin typeface="Times New Roman" panose="02020603050405020304" pitchFamily="18" charset="0"/>
                <a:cs typeface="Times New Roman" panose="02020603050405020304" pitchFamily="18" charset="0"/>
              </a:rPr>
              <a:t>DIGITAL PLATFORM: the different definitions (1)</a:t>
            </a:r>
            <a:endParaRPr lang="ru-RU" sz="2600" b="1" dirty="0">
              <a:solidFill>
                <a:schemeClr val="accent3">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9597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218C968D-AA03-4958-B345-463EF8F24E74}"/>
              </a:ext>
            </a:extLst>
          </p:cNvPr>
          <p:cNvSpPr txBox="1">
            <a:spLocks/>
          </p:cNvSpPr>
          <p:nvPr/>
        </p:nvSpPr>
        <p:spPr>
          <a:xfrm>
            <a:off x="152400" y="1132052"/>
            <a:ext cx="6464300" cy="43543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0" b="1" dirty="0">
                <a:solidFill>
                  <a:schemeClr val="accent3">
                    <a:lumMod val="40000"/>
                    <a:lumOff val="60000"/>
                  </a:schemeClr>
                </a:solidFill>
                <a:latin typeface="Times New Roman" panose="02020603050405020304" pitchFamily="18" charset="0"/>
                <a:cs typeface="Times New Roman" panose="02020603050405020304" pitchFamily="18" charset="0"/>
              </a:rPr>
              <a:t>02</a:t>
            </a:r>
          </a:p>
        </p:txBody>
      </p:sp>
      <p:sp>
        <p:nvSpPr>
          <p:cNvPr id="3" name="Объект 2">
            <a:extLst>
              <a:ext uri="{FF2B5EF4-FFF2-40B4-BE49-F238E27FC236}">
                <a16:creationId xmlns:a16="http://schemas.microsoft.com/office/drawing/2014/main" id="{6B0F1D44-6CEE-4649-86AB-68DDA074F643}"/>
              </a:ext>
            </a:extLst>
          </p:cNvPr>
          <p:cNvSpPr>
            <a:spLocks noGrp="1"/>
          </p:cNvSpPr>
          <p:nvPr>
            <p:ph idx="1"/>
          </p:nvPr>
        </p:nvSpPr>
        <p:spPr>
          <a:xfrm>
            <a:off x="1384300" y="1651000"/>
            <a:ext cx="10350500" cy="4525963"/>
          </a:xfrm>
        </p:spPr>
        <p:txBody>
          <a:bodyPr>
            <a:normAutofit fontScale="62500" lnSpcReduction="20000"/>
          </a:bodyPr>
          <a:lstStyle/>
          <a:p>
            <a:pPr algn="just">
              <a:lnSpc>
                <a:spcPct val="107000"/>
              </a:lnSpc>
              <a:spcAft>
                <a:spcPts val="800"/>
              </a:spcAft>
            </a:pP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digital platform is a digital design artifact (including architecture and management elements) created to facilitate multilateral market transactions (Selected Dynamics Impacting Emerging Platform Design in Africa, 2021).</a:t>
            </a:r>
            <a:endParaRPr lang="ru-RU"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digital platform is a digital environment of groups of suppliers and consumers that participate in transactions and exchanges (The Study of Digital Marketplace in Brunei Darussalam, 2021).</a:t>
            </a:r>
            <a:endParaRPr lang="ru-RU"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digital platform is a digital space that provides users with opportunities to collaborate, interact or make digital transactions (Development of the Digital Marketplace in the Fashion Industry, 2021).</a:t>
            </a:r>
            <a:endParaRPr lang="ru-RU"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digital platform is a combination of digital tools and services that brings together different groups of users, creating value through interactions and transactions between them. It uses advanced technologies such as artificial intelligence, cloud computing, machine learning, and others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Nofie</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Iman, 2021).</a:t>
            </a:r>
            <a:endParaRPr lang="ru-RU"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digital platform is a recognized device based on modern cloud technologies that facilitate the evolution of software or programs. However, it is not a product in itself. The services, applications, and solutions on the platform are the products that you, as a customer, will interact with and pay for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Ogundokun</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al, 2020).</a:t>
            </a:r>
            <a:endParaRPr lang="ru-RU"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Прямоугольник 3"/>
          <p:cNvSpPr/>
          <p:nvPr/>
        </p:nvSpPr>
        <p:spPr>
          <a:xfrm>
            <a:off x="11277600" y="6248400"/>
            <a:ext cx="914400" cy="3429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08</a:t>
            </a:r>
            <a:endParaRPr lang="ru-RU" sz="1800" b="1" dirty="0">
              <a:solidFill>
                <a:schemeClr val="bg1"/>
              </a:solidFill>
              <a:latin typeface="Times New Roman" panose="02020603050405020304" pitchFamily="18" charset="0"/>
              <a:cs typeface="Times New Roman" panose="02020603050405020304" pitchFamily="18" charset="0"/>
            </a:endParaRPr>
          </a:p>
        </p:txBody>
      </p:sp>
      <p:sp>
        <p:nvSpPr>
          <p:cNvPr id="8" name="Заголовок 1">
            <a:extLst>
              <a:ext uri="{FF2B5EF4-FFF2-40B4-BE49-F238E27FC236}">
                <a16:creationId xmlns:a16="http://schemas.microsoft.com/office/drawing/2014/main" id="{218C968D-AA03-4958-B345-463EF8F24E74}"/>
              </a:ext>
            </a:extLst>
          </p:cNvPr>
          <p:cNvSpPr txBox="1">
            <a:spLocks/>
          </p:cNvSpPr>
          <p:nvPr/>
        </p:nvSpPr>
        <p:spPr>
          <a:xfrm>
            <a:off x="368300" y="276225"/>
            <a:ext cx="105156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accent3">
                    <a:lumMod val="50000"/>
                  </a:schemeClr>
                </a:solidFill>
                <a:latin typeface="Times New Roman" panose="02020603050405020304" pitchFamily="18" charset="0"/>
                <a:cs typeface="Times New Roman" panose="02020603050405020304" pitchFamily="18" charset="0"/>
              </a:rPr>
              <a:t>DIGITAL PLATFORM: the different definitions (</a:t>
            </a:r>
            <a:r>
              <a:rPr lang="ru-RU" sz="2800" b="1" dirty="0">
                <a:solidFill>
                  <a:schemeClr val="accent3">
                    <a:lumMod val="50000"/>
                  </a:schemeClr>
                </a:solidFill>
                <a:latin typeface="Times New Roman" panose="02020603050405020304" pitchFamily="18" charset="0"/>
                <a:cs typeface="Times New Roman" panose="02020603050405020304" pitchFamily="18" charset="0"/>
              </a:rPr>
              <a:t>2</a:t>
            </a:r>
            <a:r>
              <a:rPr lang="en-US" sz="2800" b="1" dirty="0">
                <a:solidFill>
                  <a:schemeClr val="accent3">
                    <a:lumMod val="50000"/>
                  </a:schemeClr>
                </a:solidFill>
                <a:latin typeface="Times New Roman" panose="02020603050405020304" pitchFamily="18" charset="0"/>
                <a:cs typeface="Times New Roman" panose="02020603050405020304" pitchFamily="18" charset="0"/>
              </a:rPr>
              <a:t>)</a:t>
            </a:r>
            <a:endParaRPr lang="ru-RU" sz="2600" b="1" dirty="0">
              <a:solidFill>
                <a:schemeClr val="accent3">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0611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218C968D-AA03-4958-B345-463EF8F24E74}"/>
              </a:ext>
            </a:extLst>
          </p:cNvPr>
          <p:cNvSpPr txBox="1">
            <a:spLocks/>
          </p:cNvSpPr>
          <p:nvPr/>
        </p:nvSpPr>
        <p:spPr>
          <a:xfrm>
            <a:off x="152400" y="1132052"/>
            <a:ext cx="6464300" cy="43543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0" b="1" dirty="0">
                <a:solidFill>
                  <a:schemeClr val="accent3">
                    <a:lumMod val="40000"/>
                    <a:lumOff val="60000"/>
                  </a:schemeClr>
                </a:solidFill>
                <a:latin typeface="Times New Roman" panose="02020603050405020304" pitchFamily="18" charset="0"/>
                <a:cs typeface="Times New Roman" panose="02020603050405020304" pitchFamily="18" charset="0"/>
              </a:rPr>
              <a:t>03</a:t>
            </a:r>
          </a:p>
        </p:txBody>
      </p:sp>
      <p:sp>
        <p:nvSpPr>
          <p:cNvPr id="3" name="Объект 2">
            <a:extLst>
              <a:ext uri="{FF2B5EF4-FFF2-40B4-BE49-F238E27FC236}">
                <a16:creationId xmlns:a16="http://schemas.microsoft.com/office/drawing/2014/main" id="{6B0F1D44-6CEE-4649-86AB-68DDA074F643}"/>
              </a:ext>
            </a:extLst>
          </p:cNvPr>
          <p:cNvSpPr>
            <a:spLocks noGrp="1"/>
          </p:cNvSpPr>
          <p:nvPr>
            <p:ph idx="1"/>
          </p:nvPr>
        </p:nvSpPr>
        <p:spPr>
          <a:xfrm>
            <a:off x="1473200" y="1651001"/>
            <a:ext cx="10261600" cy="4519612"/>
          </a:xfrm>
        </p:spPr>
        <p:txBody>
          <a:bodyPr>
            <a:normAutofit fontScale="85000" lnSpcReduction="10000"/>
          </a:bodyPr>
          <a:lstStyle/>
          <a:p>
            <a:pPr algn="just">
              <a:lnSpc>
                <a:spcPct val="107000"/>
              </a:lnSpc>
              <a:spcAft>
                <a:spcPts val="800"/>
              </a:spcAf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digital platform is a software and technology used to connect and streamline business operations and IT systems. The digital platform serves as the company's backbone for operations and customer interactions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Youstani</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Khnowaja</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2020).</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platform is “a digital space that provides users with opportunities to collaborate, interact or perform digital transactions. The digital market and the digital platform are interchangeable” (Observing Digital Marketplaces of Agricultural Products in Indonesia, 2021).</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Digital Experience Platforms (DXP) is a new category of enterprise software designed to meet the needs of companies undergoing digital transformation, with the ultimate goal of providing a better customer experience (Parker, Alstyne Marshall,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Choudary</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2016).</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Digital platforms are complex software systems that create a digital space in which all platform participants interact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Masyuk</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Bushueva</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Vasyukova</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Kiryanov</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2018).</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Digital platforms are complex information systems that provide interconnection functions between market participants, open for use by customers and partners, application developers, service providers, and agents.</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Прямоугольник 3"/>
          <p:cNvSpPr/>
          <p:nvPr/>
        </p:nvSpPr>
        <p:spPr>
          <a:xfrm>
            <a:off x="11277600" y="6248400"/>
            <a:ext cx="914400" cy="3429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09</a:t>
            </a:r>
            <a:endParaRPr lang="ru-RU" sz="1800" b="1" dirty="0">
              <a:solidFill>
                <a:schemeClr val="bg1"/>
              </a:solidFill>
              <a:latin typeface="Times New Roman" panose="02020603050405020304" pitchFamily="18" charset="0"/>
              <a:cs typeface="Times New Roman" panose="02020603050405020304" pitchFamily="18" charset="0"/>
            </a:endParaRPr>
          </a:p>
        </p:txBody>
      </p:sp>
      <p:sp>
        <p:nvSpPr>
          <p:cNvPr id="7" name="Заголовок 1">
            <a:extLst>
              <a:ext uri="{FF2B5EF4-FFF2-40B4-BE49-F238E27FC236}">
                <a16:creationId xmlns:a16="http://schemas.microsoft.com/office/drawing/2014/main" id="{218C968D-AA03-4958-B345-463EF8F24E74}"/>
              </a:ext>
            </a:extLst>
          </p:cNvPr>
          <p:cNvSpPr txBox="1">
            <a:spLocks/>
          </p:cNvSpPr>
          <p:nvPr/>
        </p:nvSpPr>
        <p:spPr>
          <a:xfrm>
            <a:off x="368300" y="276225"/>
            <a:ext cx="105156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accent3">
                    <a:lumMod val="50000"/>
                  </a:schemeClr>
                </a:solidFill>
                <a:latin typeface="Times New Roman" panose="02020603050405020304" pitchFamily="18" charset="0"/>
                <a:cs typeface="Times New Roman" panose="02020603050405020304" pitchFamily="18" charset="0"/>
              </a:rPr>
              <a:t>DIGITAL PLATFORM: the different definitions (</a:t>
            </a:r>
            <a:r>
              <a:rPr lang="ru-RU" sz="2800" b="1" dirty="0">
                <a:solidFill>
                  <a:schemeClr val="accent3">
                    <a:lumMod val="50000"/>
                  </a:schemeClr>
                </a:solidFill>
                <a:latin typeface="Times New Roman" panose="02020603050405020304" pitchFamily="18" charset="0"/>
                <a:cs typeface="Times New Roman" panose="02020603050405020304" pitchFamily="18" charset="0"/>
              </a:rPr>
              <a:t>3</a:t>
            </a:r>
            <a:r>
              <a:rPr lang="en-US" sz="2800" b="1" dirty="0">
                <a:solidFill>
                  <a:schemeClr val="accent3">
                    <a:lumMod val="50000"/>
                  </a:schemeClr>
                </a:solidFill>
                <a:latin typeface="Times New Roman" panose="02020603050405020304" pitchFamily="18" charset="0"/>
                <a:cs typeface="Times New Roman" panose="02020603050405020304" pitchFamily="18" charset="0"/>
              </a:rPr>
              <a:t>)</a:t>
            </a:r>
            <a:endParaRPr lang="ru-RU" sz="2600" b="1" dirty="0">
              <a:solidFill>
                <a:schemeClr val="accent3">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7527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218C968D-AA03-4958-B345-463EF8F24E74}"/>
              </a:ext>
            </a:extLst>
          </p:cNvPr>
          <p:cNvSpPr txBox="1">
            <a:spLocks/>
          </p:cNvSpPr>
          <p:nvPr/>
        </p:nvSpPr>
        <p:spPr>
          <a:xfrm>
            <a:off x="152400" y="1132052"/>
            <a:ext cx="6464300" cy="43543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0" b="1" dirty="0">
                <a:solidFill>
                  <a:schemeClr val="accent3">
                    <a:lumMod val="40000"/>
                    <a:lumOff val="60000"/>
                  </a:schemeClr>
                </a:solidFill>
                <a:latin typeface="Times New Roman" panose="02020603050405020304" pitchFamily="18" charset="0"/>
                <a:cs typeface="Times New Roman" panose="02020603050405020304" pitchFamily="18" charset="0"/>
              </a:rPr>
              <a:t>04</a:t>
            </a:r>
          </a:p>
        </p:txBody>
      </p:sp>
      <p:sp>
        <p:nvSpPr>
          <p:cNvPr id="3" name="Объект 2">
            <a:extLst>
              <a:ext uri="{FF2B5EF4-FFF2-40B4-BE49-F238E27FC236}">
                <a16:creationId xmlns:a16="http://schemas.microsoft.com/office/drawing/2014/main" id="{6B0F1D44-6CEE-4649-86AB-68DDA074F643}"/>
              </a:ext>
            </a:extLst>
          </p:cNvPr>
          <p:cNvSpPr>
            <a:spLocks noGrp="1"/>
          </p:cNvSpPr>
          <p:nvPr>
            <p:ph idx="1"/>
          </p:nvPr>
        </p:nvSpPr>
        <p:spPr>
          <a:xfrm>
            <a:off x="1358900" y="1638301"/>
            <a:ext cx="10375900" cy="4532312"/>
          </a:xfrm>
        </p:spPr>
        <p:txBody>
          <a:bodyPr>
            <a:normAutofit/>
          </a:bodyPr>
          <a:lstStyle/>
          <a:p>
            <a:pPr algn="just">
              <a:lnSpc>
                <a:spcPct val="107000"/>
              </a:lnSpc>
              <a:spcAft>
                <a:spcPts val="800"/>
              </a:spcAf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digital platform is a system of algorithmized mutually beneficial relationships between a significant number of independent participants in an economic sector (or field of activity) carried out in a single information environment, leading to a reduction in transaction costs through the use of a package of digital technologies for working with data and changing the division of labor system (Digital Platforms, 2020).</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Digital platforms integrate the capabilities of digital technologies (big data, cloud computing, artificial intelligence, blockchain, Internet of things, etc.) and, in combination with disruptive business models, significantly reform traditional markets and even entire sectors of the economy.</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essence of the platform is to provide interaction in a certain market. The platform does not directly sell services or goods. It provides interaction between market participants.</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Прямоугольник 3"/>
          <p:cNvSpPr/>
          <p:nvPr/>
        </p:nvSpPr>
        <p:spPr>
          <a:xfrm>
            <a:off x="11277600" y="6248400"/>
            <a:ext cx="914400" cy="3429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10</a:t>
            </a:r>
            <a:endParaRPr lang="ru-RU" sz="1800" b="1" dirty="0">
              <a:solidFill>
                <a:schemeClr val="bg1"/>
              </a:solidFill>
              <a:latin typeface="Times New Roman" panose="02020603050405020304" pitchFamily="18" charset="0"/>
              <a:cs typeface="Times New Roman" panose="02020603050405020304" pitchFamily="18" charset="0"/>
            </a:endParaRPr>
          </a:p>
        </p:txBody>
      </p:sp>
      <p:sp>
        <p:nvSpPr>
          <p:cNvPr id="8" name="Заголовок 1">
            <a:extLst>
              <a:ext uri="{FF2B5EF4-FFF2-40B4-BE49-F238E27FC236}">
                <a16:creationId xmlns:a16="http://schemas.microsoft.com/office/drawing/2014/main" id="{218C968D-AA03-4958-B345-463EF8F24E74}"/>
              </a:ext>
            </a:extLst>
          </p:cNvPr>
          <p:cNvSpPr txBox="1">
            <a:spLocks/>
          </p:cNvSpPr>
          <p:nvPr/>
        </p:nvSpPr>
        <p:spPr>
          <a:xfrm>
            <a:off x="368300" y="276225"/>
            <a:ext cx="105156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accent3">
                    <a:lumMod val="50000"/>
                  </a:schemeClr>
                </a:solidFill>
                <a:latin typeface="Times New Roman" panose="02020603050405020304" pitchFamily="18" charset="0"/>
                <a:cs typeface="Times New Roman" panose="02020603050405020304" pitchFamily="18" charset="0"/>
              </a:rPr>
              <a:t>DIGITAL PLATFORM: the different definitions (</a:t>
            </a:r>
            <a:r>
              <a:rPr lang="ru-RU" sz="2800" b="1" dirty="0">
                <a:solidFill>
                  <a:schemeClr val="accent3">
                    <a:lumMod val="50000"/>
                  </a:schemeClr>
                </a:solidFill>
                <a:latin typeface="Times New Roman" panose="02020603050405020304" pitchFamily="18" charset="0"/>
                <a:cs typeface="Times New Roman" panose="02020603050405020304" pitchFamily="18" charset="0"/>
              </a:rPr>
              <a:t>4</a:t>
            </a:r>
            <a:r>
              <a:rPr lang="en-US" sz="2800" b="1" dirty="0">
                <a:solidFill>
                  <a:schemeClr val="accent3">
                    <a:lumMod val="50000"/>
                  </a:schemeClr>
                </a:solidFill>
                <a:latin typeface="Times New Roman" panose="02020603050405020304" pitchFamily="18" charset="0"/>
                <a:cs typeface="Times New Roman" panose="02020603050405020304" pitchFamily="18" charset="0"/>
              </a:rPr>
              <a:t>)</a:t>
            </a:r>
            <a:endParaRPr lang="ru-RU" sz="2600" b="1" dirty="0">
              <a:solidFill>
                <a:schemeClr val="accent3">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556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FB726E9-5651-4E32-8E03-E9C35EFAE076}"/>
              </a:ext>
            </a:extLst>
          </p:cNvPr>
          <p:cNvSpPr>
            <a:spLocks noGrp="1"/>
          </p:cNvSpPr>
          <p:nvPr>
            <p:ph idx="1"/>
          </p:nvPr>
        </p:nvSpPr>
        <p:spPr>
          <a:xfrm>
            <a:off x="3619500" y="990507"/>
            <a:ext cx="7899400" cy="5180105"/>
          </a:xfrm>
        </p:spPr>
        <p:txBody>
          <a:bodyPr>
            <a:normAutofit/>
          </a:bodyPr>
          <a:lstStyle/>
          <a:p>
            <a:r>
              <a:rPr lang="en-US" sz="2400" dirty="0">
                <a:solidFill>
                  <a:srgbClr val="000000"/>
                </a:solidFill>
                <a:latin typeface="Times New Roman" panose="02020603050405020304" pitchFamily="18" charset="0"/>
                <a:cs typeface="Times New Roman" panose="02020603050405020304" pitchFamily="18" charset="0"/>
              </a:rPr>
              <a:t>Platform value is a feature of competition that is characteristic of the digital revolution. </a:t>
            </a:r>
            <a:endParaRPr lang="ru-RU" sz="2400" dirty="0">
              <a:solidFill>
                <a:srgbClr val="000000"/>
              </a:solidFill>
              <a:latin typeface="Times New Roman" panose="02020603050405020304" pitchFamily="18" charset="0"/>
              <a:cs typeface="Times New Roman" panose="02020603050405020304" pitchFamily="18" charset="0"/>
            </a:endParaRPr>
          </a:p>
          <a:p>
            <a:r>
              <a:rPr lang="en-US" sz="2400" dirty="0">
                <a:solidFill>
                  <a:srgbClr val="000000"/>
                </a:solidFill>
                <a:latin typeface="Times New Roman" panose="02020603050405020304" pitchFamily="18" charset="0"/>
                <a:cs typeface="Times New Roman" panose="02020603050405020304" pitchFamily="18" charset="0"/>
              </a:rPr>
              <a:t>The value of the platform undermines the established foundations of competition because it can significantly increase the gap between a competitor in an instant. </a:t>
            </a:r>
            <a:endParaRPr lang="ru-RU" sz="2400" dirty="0">
              <a:solidFill>
                <a:srgbClr val="000000"/>
              </a:solidFill>
              <a:latin typeface="Times New Roman" panose="02020603050405020304" pitchFamily="18" charset="0"/>
              <a:cs typeface="Times New Roman" panose="02020603050405020304" pitchFamily="18" charset="0"/>
            </a:endParaRPr>
          </a:p>
          <a:p>
            <a:r>
              <a:rPr lang="en-US" sz="2400" dirty="0">
                <a:solidFill>
                  <a:srgbClr val="000000"/>
                </a:solidFill>
                <a:latin typeface="Times New Roman" panose="02020603050405020304" pitchFamily="18" charset="0"/>
                <a:cs typeface="Times New Roman" panose="02020603050405020304" pitchFamily="18" charset="0"/>
              </a:rPr>
              <a:t>Platforms create network effects, situations in which the number or type of users affects the value they receive.</a:t>
            </a:r>
            <a:endParaRPr lang="ru-RU" sz="2400" dirty="0">
              <a:solidFill>
                <a:srgbClr val="000000"/>
              </a:solidFill>
              <a:latin typeface="Times New Roman" panose="02020603050405020304" pitchFamily="18" charset="0"/>
              <a:cs typeface="Times New Roman" panose="02020603050405020304" pitchFamily="18" charset="0"/>
            </a:endParaRPr>
          </a:p>
          <a:p>
            <a:r>
              <a:rPr lang="en-US" sz="2400" dirty="0">
                <a:solidFill>
                  <a:srgbClr val="000000"/>
                </a:solidFill>
                <a:latin typeface="Times New Roman" panose="02020603050405020304" pitchFamily="18" charset="0"/>
                <a:cs typeface="Times New Roman" panose="02020603050405020304" pitchFamily="18" charset="0"/>
              </a:rPr>
              <a:t> Network effects are often associated with "Metcalfe's law", named after the famous engineer and inventor Robert Metcalfe. </a:t>
            </a:r>
            <a:endParaRPr lang="ru-RU" sz="2400" dirty="0">
              <a:solidFill>
                <a:srgbClr val="000000"/>
              </a:solidFill>
              <a:latin typeface="Times New Roman" panose="02020603050405020304" pitchFamily="18" charset="0"/>
              <a:cs typeface="Times New Roman" panose="02020603050405020304" pitchFamily="18" charset="0"/>
            </a:endParaRPr>
          </a:p>
          <a:p>
            <a:r>
              <a:rPr lang="en-US" sz="2400" dirty="0">
                <a:solidFill>
                  <a:srgbClr val="000000"/>
                </a:solidFill>
                <a:latin typeface="Times New Roman" panose="02020603050405020304" pitchFamily="18" charset="0"/>
                <a:cs typeface="Times New Roman" panose="02020603050405020304" pitchFamily="18" charset="0"/>
              </a:rPr>
              <a:t>According to this law, the value of a network increases in proportion to the square of the number of its users.</a:t>
            </a:r>
            <a:endParaRPr lang="ru-RU" sz="2400" dirty="0">
              <a:solidFill>
                <a:srgbClr val="00000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1277600" y="6248400"/>
            <a:ext cx="914400" cy="3429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11</a:t>
            </a:r>
            <a:endParaRPr lang="ru-RU" sz="1800" b="1" dirty="0">
              <a:solidFill>
                <a:schemeClr val="bg1"/>
              </a:solidFill>
              <a:latin typeface="Times New Roman" panose="02020603050405020304" pitchFamily="18" charset="0"/>
              <a:cs typeface="Times New Roman" panose="02020603050405020304" pitchFamily="18" charset="0"/>
            </a:endParaRPr>
          </a:p>
        </p:txBody>
      </p:sp>
      <p:sp>
        <p:nvSpPr>
          <p:cNvPr id="6" name="Заголовок 1">
            <a:extLst>
              <a:ext uri="{FF2B5EF4-FFF2-40B4-BE49-F238E27FC236}">
                <a16:creationId xmlns:a16="http://schemas.microsoft.com/office/drawing/2014/main" id="{218C968D-AA03-4958-B345-463EF8F24E74}"/>
              </a:ext>
            </a:extLst>
          </p:cNvPr>
          <p:cNvSpPr txBox="1">
            <a:spLocks/>
          </p:cNvSpPr>
          <p:nvPr/>
        </p:nvSpPr>
        <p:spPr>
          <a:xfrm>
            <a:off x="368300" y="276225"/>
            <a:ext cx="105156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accent3">
                    <a:lumMod val="50000"/>
                  </a:schemeClr>
                </a:solidFill>
                <a:latin typeface="Times New Roman" panose="02020603050405020304" pitchFamily="18" charset="0"/>
                <a:cs typeface="Times New Roman" panose="02020603050405020304" pitchFamily="18" charset="0"/>
              </a:rPr>
              <a:t>NETWORK EFFECTS of PLATFORM BUSINESS MODELS</a:t>
            </a:r>
            <a:endParaRPr lang="ru-RU" sz="2600" b="1" dirty="0">
              <a:solidFill>
                <a:schemeClr val="accent3">
                  <a:lumMod val="50000"/>
                </a:schemeClr>
              </a:solidFill>
              <a:latin typeface="Times New Roman" panose="02020603050405020304" pitchFamily="18" charset="0"/>
              <a:cs typeface="Times New Roman" panose="02020603050405020304" pitchFamily="18" charset="0"/>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300" y="990507"/>
            <a:ext cx="2946493" cy="2946493"/>
          </a:xfrm>
          <a:prstGeom prst="rect">
            <a:avLst/>
          </a:prstGeom>
        </p:spPr>
      </p:pic>
    </p:spTree>
    <p:extLst>
      <p:ext uri="{BB962C8B-B14F-4D97-AF65-F5344CB8AC3E}">
        <p14:creationId xmlns:p14="http://schemas.microsoft.com/office/powerpoint/2010/main" val="3059458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F7AD2F6-E44C-442A-91A0-0D202098C613}"/>
              </a:ext>
            </a:extLst>
          </p:cNvPr>
          <p:cNvSpPr>
            <a:spLocks noGrp="1"/>
          </p:cNvSpPr>
          <p:nvPr>
            <p:ph idx="1"/>
          </p:nvPr>
        </p:nvSpPr>
        <p:spPr>
          <a:xfrm>
            <a:off x="3733800" y="965201"/>
            <a:ext cx="8001000" cy="5205412"/>
          </a:xfrm>
        </p:spPr>
        <p:txBody>
          <a:bodyPr>
            <a:normAutofit/>
          </a:bodyPr>
          <a:lstStyle/>
          <a:p>
            <a:r>
              <a:rPr lang="en-US" sz="2400" dirty="0">
                <a:solidFill>
                  <a:srgbClr val="000000"/>
                </a:solidFill>
                <a:latin typeface="Times New Roman" panose="02020603050405020304" pitchFamily="18" charset="0"/>
                <a:cs typeface="Times New Roman" panose="02020603050405020304" pitchFamily="18" charset="0"/>
              </a:rPr>
              <a:t>The platform business model is a business logic based on value creation, delivery, and implementation. </a:t>
            </a:r>
          </a:p>
          <a:p>
            <a:r>
              <a:rPr lang="en-US" sz="2400" dirty="0">
                <a:solidFill>
                  <a:srgbClr val="000000"/>
                </a:solidFill>
                <a:latin typeface="Times New Roman" panose="02020603050405020304" pitchFamily="18" charset="0"/>
                <a:cs typeface="Times New Roman" panose="02020603050405020304" pitchFamily="18" charset="0"/>
              </a:rPr>
              <a:t>This value logic is embodied as follows: first, the process of platform enterprises providing various forms of services to both sides of the platform, namely suppliers and end consumers, is a value creation process in the platform model; secondly, platform enterprises are also responsible for providing services to providers. </a:t>
            </a:r>
          </a:p>
          <a:p>
            <a:r>
              <a:rPr lang="en-US" sz="2400" dirty="0">
                <a:solidFill>
                  <a:srgbClr val="000000"/>
                </a:solidFill>
                <a:latin typeface="Times New Roman" panose="02020603050405020304" pitchFamily="18" charset="0"/>
                <a:cs typeface="Times New Roman" panose="02020603050405020304" pitchFamily="18" charset="0"/>
              </a:rPr>
              <a:t>The process of delivering products/services to end customers is the process of delivering value and is also an important function of the platform business model.</a:t>
            </a:r>
            <a:endParaRPr lang="ru-RU" sz="2400" dirty="0">
              <a:solidFill>
                <a:srgbClr val="00000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1277600" y="6248400"/>
            <a:ext cx="914400" cy="3429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12</a:t>
            </a:r>
            <a:endParaRPr lang="ru-RU" sz="1800" b="1" dirty="0">
              <a:solidFill>
                <a:schemeClr val="bg1"/>
              </a:solidFill>
              <a:latin typeface="Times New Roman" panose="02020603050405020304" pitchFamily="18" charset="0"/>
              <a:cs typeface="Times New Roman" panose="02020603050405020304" pitchFamily="18" charset="0"/>
            </a:endParaRPr>
          </a:p>
        </p:txBody>
      </p:sp>
      <p:sp>
        <p:nvSpPr>
          <p:cNvPr id="6" name="Заголовок 1">
            <a:extLst>
              <a:ext uri="{FF2B5EF4-FFF2-40B4-BE49-F238E27FC236}">
                <a16:creationId xmlns:a16="http://schemas.microsoft.com/office/drawing/2014/main" id="{218C968D-AA03-4958-B345-463EF8F24E74}"/>
              </a:ext>
            </a:extLst>
          </p:cNvPr>
          <p:cNvSpPr txBox="1">
            <a:spLocks/>
          </p:cNvSpPr>
          <p:nvPr/>
        </p:nvSpPr>
        <p:spPr>
          <a:xfrm>
            <a:off x="368300" y="276225"/>
            <a:ext cx="105156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accent3">
                    <a:lumMod val="50000"/>
                  </a:schemeClr>
                </a:solidFill>
                <a:latin typeface="Times New Roman" panose="02020603050405020304" pitchFamily="18" charset="0"/>
                <a:cs typeface="Times New Roman" panose="02020603050405020304" pitchFamily="18" charset="0"/>
              </a:rPr>
              <a:t>CREATING VALUE IN THE PLATFORM</a:t>
            </a:r>
            <a:r>
              <a:rPr lang="ru-RU" sz="2800" b="1" dirty="0">
                <a:solidFill>
                  <a:schemeClr val="accent3">
                    <a:lumMod val="50000"/>
                  </a:schemeClr>
                </a:solidFill>
                <a:latin typeface="Times New Roman" panose="02020603050405020304" pitchFamily="18" charset="0"/>
                <a:cs typeface="Times New Roman" panose="02020603050405020304" pitchFamily="18" charset="0"/>
              </a:rPr>
              <a:t> </a:t>
            </a:r>
            <a:r>
              <a:rPr lang="en-US" sz="2800" b="1" dirty="0">
                <a:solidFill>
                  <a:schemeClr val="accent3">
                    <a:lumMod val="50000"/>
                  </a:schemeClr>
                </a:solidFill>
                <a:latin typeface="Times New Roman" panose="02020603050405020304" pitchFamily="18" charset="0"/>
                <a:cs typeface="Times New Roman" panose="02020603050405020304" pitchFamily="18" charset="0"/>
              </a:rPr>
              <a:t>BUSINESS MODEL </a:t>
            </a:r>
            <a:endParaRPr lang="ru-RU" sz="2600" b="1" dirty="0">
              <a:solidFill>
                <a:schemeClr val="accent3">
                  <a:lumMod val="50000"/>
                </a:schemeClr>
              </a:solidFill>
              <a:latin typeface="Times New Roman" panose="02020603050405020304" pitchFamily="18" charset="0"/>
              <a:cs typeface="Times New Roman" panose="02020603050405020304" pitchFamily="18" charset="0"/>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300" y="1143000"/>
            <a:ext cx="3086441" cy="3086441"/>
          </a:xfrm>
          <a:prstGeom prst="rect">
            <a:avLst/>
          </a:prstGeom>
        </p:spPr>
      </p:pic>
    </p:spTree>
    <p:extLst>
      <p:ext uri="{BB962C8B-B14F-4D97-AF65-F5344CB8AC3E}">
        <p14:creationId xmlns:p14="http://schemas.microsoft.com/office/powerpoint/2010/main" val="856456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CD95DB6-ABBE-4834-8E4B-3EF2E3FB0051}"/>
              </a:ext>
            </a:extLst>
          </p:cNvPr>
          <p:cNvSpPr>
            <a:spLocks noGrp="1"/>
          </p:cNvSpPr>
          <p:nvPr>
            <p:ph idx="1"/>
          </p:nvPr>
        </p:nvSpPr>
        <p:spPr>
          <a:xfrm>
            <a:off x="368300" y="938924"/>
            <a:ext cx="10515600" cy="4831639"/>
          </a:xfrm>
        </p:spPr>
        <p:txBody>
          <a:bodyPr>
            <a:noAutofit/>
          </a:bodyPr>
          <a:lstStyle/>
          <a:p>
            <a:pPr algn="just"/>
            <a:r>
              <a:rPr lang="en-US" sz="2200" dirty="0">
                <a:solidFill>
                  <a:schemeClr val="bg1"/>
                </a:solidFill>
                <a:latin typeface="Times New Roman" panose="02020603050405020304" pitchFamily="18" charset="0"/>
                <a:cs typeface="Times New Roman" panose="02020603050405020304" pitchFamily="18" charset="0"/>
              </a:rPr>
              <a:t>Let's take Apple as an example to illustrate the business value logic of the platform model. </a:t>
            </a:r>
          </a:p>
          <a:p>
            <a:pPr algn="just"/>
            <a:r>
              <a:rPr lang="en-US" sz="2200" dirty="0">
                <a:solidFill>
                  <a:schemeClr val="bg1"/>
                </a:solidFill>
                <a:latin typeface="Times New Roman" panose="02020603050405020304" pitchFamily="18" charset="0"/>
                <a:cs typeface="Times New Roman" panose="02020603050405020304" pitchFamily="18" charset="0"/>
              </a:rPr>
              <a:t>There are three types of roles on the Apple platform: Apple as an intermediary platform, end customers are mainly iPod users, iMac users, iPhone and iPad users, and various content providers, mainly including digital media (audio and video) providers., developers of mobile and desktop applications, and several advertisers.</a:t>
            </a:r>
          </a:p>
          <a:p>
            <a:pPr algn="just"/>
            <a:r>
              <a:rPr lang="en-US" sz="2200" dirty="0">
                <a:solidFill>
                  <a:schemeClr val="bg1"/>
                </a:solidFill>
                <a:latin typeface="Times New Roman" panose="02020603050405020304" pitchFamily="18" charset="0"/>
                <a:cs typeface="Times New Roman" panose="02020603050405020304" pitchFamily="18" charset="0"/>
              </a:rPr>
              <a:t>Apple's process of providing electronic hardware and some software to end users is a value creation process; at the same time, Apple also provides various forms of services to software developers and advertisers, which is also a value creation process.</a:t>
            </a:r>
          </a:p>
          <a:p>
            <a:pPr algn="just"/>
            <a:r>
              <a:rPr lang="en-US" sz="2200" dirty="0">
                <a:solidFill>
                  <a:schemeClr val="bg1"/>
                </a:solidFill>
                <a:latin typeface="Times New Roman" panose="02020603050405020304" pitchFamily="18" charset="0"/>
                <a:cs typeface="Times New Roman" panose="02020603050405020304" pitchFamily="18" charset="0"/>
              </a:rPr>
              <a:t>The process of transferring large amounts of digital media application software and communication electronic devices to end customers through the Apple platform is the process by which Apple completes the transfer of value between media providers, software developers, and end consumers; the process of splitting the currency payment with media providers and software developers in a certain proportion (for example, sharing with software developers.</a:t>
            </a:r>
            <a:endParaRPr lang="ru-RU" sz="2200" dirty="0">
              <a:solidFill>
                <a:schemeClr val="bg1"/>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1277600" y="6248400"/>
            <a:ext cx="914400"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accent3">
                    <a:lumMod val="50000"/>
                  </a:schemeClr>
                </a:solidFill>
              </a:rPr>
              <a:t>13</a:t>
            </a:r>
            <a:endParaRPr lang="ru-RU" sz="1800" b="1" dirty="0">
              <a:solidFill>
                <a:schemeClr val="accent3">
                  <a:lumMod val="50000"/>
                </a:schemeClr>
              </a:solidFill>
              <a:latin typeface="Times New Roman" panose="02020603050405020304" pitchFamily="18" charset="0"/>
              <a:cs typeface="Times New Roman" panose="02020603050405020304" pitchFamily="18" charset="0"/>
            </a:endParaRPr>
          </a:p>
        </p:txBody>
      </p:sp>
      <p:sp>
        <p:nvSpPr>
          <p:cNvPr id="6" name="Заголовок 1">
            <a:extLst>
              <a:ext uri="{FF2B5EF4-FFF2-40B4-BE49-F238E27FC236}">
                <a16:creationId xmlns:a16="http://schemas.microsoft.com/office/drawing/2014/main" id="{218C968D-AA03-4958-B345-463EF8F24E74}"/>
              </a:ext>
            </a:extLst>
          </p:cNvPr>
          <p:cNvSpPr txBox="1">
            <a:spLocks/>
          </p:cNvSpPr>
          <p:nvPr/>
        </p:nvSpPr>
        <p:spPr>
          <a:xfrm>
            <a:off x="368300" y="276225"/>
            <a:ext cx="105156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bg1"/>
                </a:solidFill>
                <a:latin typeface="Times New Roman" panose="02020603050405020304" pitchFamily="18" charset="0"/>
                <a:cs typeface="Times New Roman" panose="02020603050405020304" pitchFamily="18" charset="0"/>
              </a:rPr>
              <a:t>APPLE AS EXAMPLE</a:t>
            </a:r>
            <a:endParaRPr lang="ru-RU" sz="26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1334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218C968D-AA03-4958-B345-463EF8F24E74}"/>
              </a:ext>
            </a:extLst>
          </p:cNvPr>
          <p:cNvSpPr txBox="1">
            <a:spLocks/>
          </p:cNvSpPr>
          <p:nvPr/>
        </p:nvSpPr>
        <p:spPr>
          <a:xfrm>
            <a:off x="152400" y="1132052"/>
            <a:ext cx="6464300" cy="43543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0" b="1" dirty="0">
                <a:solidFill>
                  <a:schemeClr val="accent3">
                    <a:lumMod val="40000"/>
                    <a:lumOff val="60000"/>
                  </a:schemeClr>
                </a:solidFill>
                <a:latin typeface="Times New Roman" panose="02020603050405020304" pitchFamily="18" charset="0"/>
                <a:cs typeface="Times New Roman" panose="02020603050405020304" pitchFamily="18" charset="0"/>
              </a:rPr>
              <a:t>01</a:t>
            </a:r>
          </a:p>
        </p:txBody>
      </p:sp>
      <p:sp>
        <p:nvSpPr>
          <p:cNvPr id="3" name="Объект 2">
            <a:extLst>
              <a:ext uri="{FF2B5EF4-FFF2-40B4-BE49-F238E27FC236}">
                <a16:creationId xmlns:a16="http://schemas.microsoft.com/office/drawing/2014/main" id="{FD4CB4F9-1D02-42C2-89A4-0C91A75B61C4}"/>
              </a:ext>
            </a:extLst>
          </p:cNvPr>
          <p:cNvSpPr>
            <a:spLocks noGrp="1"/>
          </p:cNvSpPr>
          <p:nvPr>
            <p:ph idx="1"/>
          </p:nvPr>
        </p:nvSpPr>
        <p:spPr>
          <a:xfrm>
            <a:off x="1435100" y="1663699"/>
            <a:ext cx="10299700" cy="4506913"/>
          </a:xfrm>
        </p:spPr>
        <p:txBody>
          <a:bodyPr>
            <a:normAutofit fontScale="92500" lnSpcReduction="10000"/>
          </a:bodyPr>
          <a:lstStyle/>
          <a:p>
            <a:pPr algn="just"/>
            <a:r>
              <a:rPr lang="en-US" sz="2200" dirty="0">
                <a:latin typeface="Times New Roman" panose="02020603050405020304" pitchFamily="18" charset="0"/>
                <a:cs typeface="Times New Roman" panose="02020603050405020304" pitchFamily="18" charset="0"/>
              </a:rPr>
              <a:t>The value logic of the platform business model is more complex than the traditional business model. Within the traditional business model, the logic of value is expressed as "enterprise-customer". </a:t>
            </a:r>
          </a:p>
          <a:p>
            <a:pPr algn="just"/>
            <a:r>
              <a:rPr lang="en-US" sz="2200" dirty="0">
                <a:latin typeface="Times New Roman" panose="02020603050405020304" pitchFamily="18" charset="0"/>
                <a:cs typeface="Times New Roman" panose="02020603050405020304" pitchFamily="18" charset="0"/>
              </a:rPr>
              <a:t>Businesses provide products/services to customers, and customers pay with currency to receive products/services. </a:t>
            </a:r>
          </a:p>
          <a:p>
            <a:pPr algn="just"/>
            <a:r>
              <a:rPr lang="en-US" sz="2200" dirty="0">
                <a:latin typeface="Times New Roman" panose="02020603050405020304" pitchFamily="18" charset="0"/>
                <a:cs typeface="Times New Roman" panose="02020603050405020304" pitchFamily="18" charset="0"/>
              </a:rPr>
              <a:t>Value creation comes from the products/services provided by the target enterprise to customers; the process of providing products/services to customers is also a value transfer process, and the customer's cash payment is transformed into the realization of enterprise value. </a:t>
            </a:r>
          </a:p>
          <a:p>
            <a:pPr algn="just"/>
            <a:r>
              <a:rPr lang="en-US" sz="2200" dirty="0">
                <a:latin typeface="Times New Roman" panose="02020603050405020304" pitchFamily="18" charset="0"/>
                <a:cs typeface="Times New Roman" panose="02020603050405020304" pitchFamily="18" charset="0"/>
              </a:rPr>
              <a:t>On the contrary, the logic of value in the platform business model is much more complex.</a:t>
            </a:r>
          </a:p>
          <a:p>
            <a:pPr algn="just"/>
            <a:r>
              <a:rPr lang="en-US" sz="2200" dirty="0">
                <a:latin typeface="Times New Roman" panose="02020603050405020304" pitchFamily="18" charset="0"/>
                <a:cs typeface="Times New Roman" panose="02020603050405020304" pitchFamily="18" charset="0"/>
              </a:rPr>
              <a:t> First of all, in terms of the identity and function of the main part of the value logic, the main part of the value logic in the platform model includes at least three roles of different nature: the platform enterprise, the content provider, and the end consumer, and the functions and positioning of these roles are different: providers content providers provide products/services to end consumers, and platform companies provide services to factories to facilitate transactions between content providers and end consumers.</a:t>
            </a:r>
          </a:p>
          <a:p>
            <a:endParaRPr lang="ru-RU" dirty="0"/>
          </a:p>
        </p:txBody>
      </p:sp>
      <p:sp>
        <p:nvSpPr>
          <p:cNvPr id="4" name="Прямоугольник 3"/>
          <p:cNvSpPr/>
          <p:nvPr/>
        </p:nvSpPr>
        <p:spPr>
          <a:xfrm>
            <a:off x="11277600" y="6248400"/>
            <a:ext cx="914400" cy="3429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ё4</a:t>
            </a:r>
            <a:endParaRPr lang="ru-RU" sz="1800" b="1" dirty="0">
              <a:solidFill>
                <a:schemeClr val="bg1"/>
              </a:solidFill>
              <a:latin typeface="Times New Roman" panose="02020603050405020304" pitchFamily="18" charset="0"/>
              <a:cs typeface="Times New Roman" panose="02020603050405020304" pitchFamily="18" charset="0"/>
            </a:endParaRPr>
          </a:p>
        </p:txBody>
      </p:sp>
      <p:sp>
        <p:nvSpPr>
          <p:cNvPr id="7" name="Заголовок 1">
            <a:extLst>
              <a:ext uri="{FF2B5EF4-FFF2-40B4-BE49-F238E27FC236}">
                <a16:creationId xmlns:a16="http://schemas.microsoft.com/office/drawing/2014/main" id="{218C968D-AA03-4958-B345-463EF8F24E74}"/>
              </a:ext>
            </a:extLst>
          </p:cNvPr>
          <p:cNvSpPr txBox="1">
            <a:spLocks/>
          </p:cNvSpPr>
          <p:nvPr/>
        </p:nvSpPr>
        <p:spPr>
          <a:xfrm>
            <a:off x="368300" y="276225"/>
            <a:ext cx="105156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accent3">
                    <a:lumMod val="50000"/>
                  </a:schemeClr>
                </a:solidFill>
                <a:latin typeface="Times New Roman" panose="02020603050405020304" pitchFamily="18" charset="0"/>
                <a:cs typeface="Times New Roman" panose="02020603050405020304" pitchFamily="18" charset="0"/>
              </a:rPr>
              <a:t>LOGIC VALUE OF PLATFORM BUSINESS MODEL (1)</a:t>
            </a:r>
            <a:endParaRPr lang="ru-RU" sz="2600" b="1" dirty="0">
              <a:solidFill>
                <a:schemeClr val="accent3">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56598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218C968D-AA03-4958-B345-463EF8F24E74}"/>
              </a:ext>
            </a:extLst>
          </p:cNvPr>
          <p:cNvSpPr txBox="1">
            <a:spLocks/>
          </p:cNvSpPr>
          <p:nvPr/>
        </p:nvSpPr>
        <p:spPr>
          <a:xfrm>
            <a:off x="152400" y="1132052"/>
            <a:ext cx="6464300" cy="43543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0" b="1" dirty="0">
                <a:solidFill>
                  <a:schemeClr val="accent3">
                    <a:lumMod val="40000"/>
                    <a:lumOff val="60000"/>
                  </a:schemeClr>
                </a:solidFill>
                <a:latin typeface="Times New Roman" panose="02020603050405020304" pitchFamily="18" charset="0"/>
                <a:cs typeface="Times New Roman" panose="02020603050405020304" pitchFamily="18" charset="0"/>
              </a:rPr>
              <a:t>02</a:t>
            </a:r>
          </a:p>
        </p:txBody>
      </p:sp>
      <p:sp>
        <p:nvSpPr>
          <p:cNvPr id="3" name="Объект 2">
            <a:extLst>
              <a:ext uri="{FF2B5EF4-FFF2-40B4-BE49-F238E27FC236}">
                <a16:creationId xmlns:a16="http://schemas.microsoft.com/office/drawing/2014/main" id="{FD4CB4F9-1D02-42C2-89A4-0C91A75B61C4}"/>
              </a:ext>
            </a:extLst>
          </p:cNvPr>
          <p:cNvSpPr>
            <a:spLocks noGrp="1"/>
          </p:cNvSpPr>
          <p:nvPr>
            <p:ph idx="1"/>
          </p:nvPr>
        </p:nvSpPr>
        <p:spPr>
          <a:xfrm>
            <a:off x="1320800" y="1638300"/>
            <a:ext cx="10414000" cy="4532312"/>
          </a:xfrm>
        </p:spPr>
        <p:txBody>
          <a:bodyPr>
            <a:normAutofit/>
          </a:bodyPr>
          <a:lstStyle/>
          <a:p>
            <a:pPr algn="just"/>
            <a:r>
              <a:rPr lang="en-US" sz="2200" dirty="0">
                <a:latin typeface="Times New Roman" panose="02020603050405020304" pitchFamily="18" charset="0"/>
                <a:cs typeface="Times New Roman" panose="02020603050405020304" pitchFamily="18" charset="0"/>
              </a:rPr>
              <a:t>Secondly, the relationship between these roles is also very complex. </a:t>
            </a:r>
          </a:p>
          <a:p>
            <a:pPr algn="just"/>
            <a:r>
              <a:rPr lang="en-US" sz="2200" dirty="0">
                <a:latin typeface="Times New Roman" panose="02020603050405020304" pitchFamily="18" charset="0"/>
                <a:cs typeface="Times New Roman" panose="02020603050405020304" pitchFamily="18" charset="0"/>
              </a:rPr>
              <a:t>There is a buying and selling relationship between content providers and end customers, but usually, they cannot transact directly. Even if they can trade, the efficiency of such transactions is usually very low. </a:t>
            </a:r>
          </a:p>
          <a:p>
            <a:pPr algn="just"/>
            <a:r>
              <a:rPr lang="en-US" sz="2200" dirty="0">
                <a:latin typeface="Times New Roman" panose="02020603050405020304" pitchFamily="18" charset="0"/>
                <a:cs typeface="Times New Roman" panose="02020603050405020304" pitchFamily="18" charset="0"/>
              </a:rPr>
              <a:t>Therefore, it is necessary to rely on platform companies to improve transaction responsiveness and assortment.</a:t>
            </a:r>
          </a:p>
          <a:p>
            <a:pPr algn="just"/>
            <a:r>
              <a:rPr lang="en-US" sz="2200" dirty="0">
                <a:latin typeface="Times New Roman" panose="02020603050405020304" pitchFamily="18" charset="0"/>
                <a:cs typeface="Times New Roman" panose="02020603050405020304" pitchFamily="18" charset="0"/>
              </a:rPr>
              <a:t>At the same time, platform companies, content providers, and end consumers are on both sides of the platform and are two different types of customers, and there is a cross-network effect between these two types of customers. </a:t>
            </a:r>
          </a:p>
          <a:p>
            <a:pPr algn="just"/>
            <a:r>
              <a:rPr lang="en-US" sz="2200" dirty="0">
                <a:latin typeface="Times New Roman" panose="02020603050405020304" pitchFamily="18" charset="0"/>
                <a:cs typeface="Times New Roman" panose="02020603050405020304" pitchFamily="18" charset="0"/>
              </a:rPr>
              <a:t>The strength of either side will attract the expansion of the other side, and any absence of one side will lead to paralysis of the platform, and three make up a relatively independent closed system.</a:t>
            </a:r>
          </a:p>
          <a:p>
            <a:endParaRPr lang="ru-RU" dirty="0"/>
          </a:p>
        </p:txBody>
      </p:sp>
      <p:sp>
        <p:nvSpPr>
          <p:cNvPr id="4" name="Прямоугольник 3"/>
          <p:cNvSpPr/>
          <p:nvPr/>
        </p:nvSpPr>
        <p:spPr>
          <a:xfrm>
            <a:off x="11277600" y="6248400"/>
            <a:ext cx="914400" cy="3429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15</a:t>
            </a:r>
            <a:endParaRPr lang="ru-RU" sz="1800" b="1" dirty="0">
              <a:solidFill>
                <a:schemeClr val="bg1"/>
              </a:solidFill>
              <a:latin typeface="Times New Roman" panose="02020603050405020304" pitchFamily="18" charset="0"/>
              <a:cs typeface="Times New Roman" panose="02020603050405020304" pitchFamily="18" charset="0"/>
            </a:endParaRPr>
          </a:p>
        </p:txBody>
      </p:sp>
      <p:sp>
        <p:nvSpPr>
          <p:cNvPr id="7" name="Заголовок 1">
            <a:extLst>
              <a:ext uri="{FF2B5EF4-FFF2-40B4-BE49-F238E27FC236}">
                <a16:creationId xmlns:a16="http://schemas.microsoft.com/office/drawing/2014/main" id="{218C968D-AA03-4958-B345-463EF8F24E74}"/>
              </a:ext>
            </a:extLst>
          </p:cNvPr>
          <p:cNvSpPr txBox="1">
            <a:spLocks/>
          </p:cNvSpPr>
          <p:nvPr/>
        </p:nvSpPr>
        <p:spPr>
          <a:xfrm>
            <a:off x="368300" y="276225"/>
            <a:ext cx="105156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accent3">
                    <a:lumMod val="50000"/>
                  </a:schemeClr>
                </a:solidFill>
                <a:latin typeface="Times New Roman" panose="02020603050405020304" pitchFamily="18" charset="0"/>
                <a:cs typeface="Times New Roman" panose="02020603050405020304" pitchFamily="18" charset="0"/>
              </a:rPr>
              <a:t>LOGIC VALUE OF PLATFORM BUSINESS MODEL (</a:t>
            </a:r>
            <a:r>
              <a:rPr lang="ru-RU" sz="2800" b="1" dirty="0">
                <a:solidFill>
                  <a:schemeClr val="accent3">
                    <a:lumMod val="50000"/>
                  </a:schemeClr>
                </a:solidFill>
                <a:latin typeface="Times New Roman" panose="02020603050405020304" pitchFamily="18" charset="0"/>
                <a:cs typeface="Times New Roman" panose="02020603050405020304" pitchFamily="18" charset="0"/>
              </a:rPr>
              <a:t>2</a:t>
            </a:r>
            <a:r>
              <a:rPr lang="en-US" sz="2800" b="1" dirty="0">
                <a:solidFill>
                  <a:schemeClr val="accent3">
                    <a:lumMod val="50000"/>
                  </a:schemeClr>
                </a:solidFill>
                <a:latin typeface="Times New Roman" panose="02020603050405020304" pitchFamily="18" charset="0"/>
                <a:cs typeface="Times New Roman" panose="02020603050405020304" pitchFamily="18" charset="0"/>
              </a:rPr>
              <a:t>)</a:t>
            </a:r>
            <a:endParaRPr lang="ru-RU" sz="2600" b="1" dirty="0">
              <a:solidFill>
                <a:schemeClr val="accent3">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2580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218C968D-AA03-4958-B345-463EF8F24E74}"/>
              </a:ext>
            </a:extLst>
          </p:cNvPr>
          <p:cNvSpPr txBox="1">
            <a:spLocks/>
          </p:cNvSpPr>
          <p:nvPr/>
        </p:nvSpPr>
        <p:spPr>
          <a:xfrm>
            <a:off x="152400" y="1132052"/>
            <a:ext cx="6464300" cy="43543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0" b="1" dirty="0">
                <a:solidFill>
                  <a:schemeClr val="accent3">
                    <a:lumMod val="40000"/>
                    <a:lumOff val="60000"/>
                  </a:schemeClr>
                </a:solidFill>
                <a:latin typeface="Times New Roman" panose="02020603050405020304" pitchFamily="18" charset="0"/>
                <a:cs typeface="Times New Roman" panose="02020603050405020304" pitchFamily="18" charset="0"/>
              </a:rPr>
              <a:t>03</a:t>
            </a:r>
          </a:p>
        </p:txBody>
      </p:sp>
      <p:sp>
        <p:nvSpPr>
          <p:cNvPr id="3" name="Объект 2">
            <a:extLst>
              <a:ext uri="{FF2B5EF4-FFF2-40B4-BE49-F238E27FC236}">
                <a16:creationId xmlns:a16="http://schemas.microsoft.com/office/drawing/2014/main" id="{FD4CB4F9-1D02-42C2-89A4-0C91A75B61C4}"/>
              </a:ext>
            </a:extLst>
          </p:cNvPr>
          <p:cNvSpPr>
            <a:spLocks noGrp="1"/>
          </p:cNvSpPr>
          <p:nvPr>
            <p:ph idx="1"/>
          </p:nvPr>
        </p:nvSpPr>
        <p:spPr>
          <a:xfrm>
            <a:off x="1320800" y="1663700"/>
            <a:ext cx="10414000" cy="4584700"/>
          </a:xfrm>
        </p:spPr>
        <p:txBody>
          <a:bodyPr>
            <a:normAutofit/>
          </a:bodyPr>
          <a:lstStyle/>
          <a:p>
            <a:r>
              <a:rPr lang="en-US" sz="2400" dirty="0">
                <a:latin typeface="Times New Roman" panose="02020603050405020304" pitchFamily="18" charset="0"/>
                <a:cs typeface="Times New Roman" panose="02020603050405020304" pitchFamily="18" charset="0"/>
              </a:rPr>
              <a:t>The biggest impact of the network on the platform business model is that it fundamentally changes the model for transferring value and efficiency between suppliers and customers.</a:t>
            </a:r>
          </a:p>
          <a:p>
            <a:r>
              <a:rPr lang="en-US" sz="2400" dirty="0">
                <a:latin typeface="Times New Roman" panose="02020603050405020304" pitchFamily="18" charset="0"/>
                <a:cs typeface="Times New Roman" panose="02020603050405020304" pitchFamily="18" charset="0"/>
              </a:rPr>
              <a:t> In the traditional model, suppliers are both value creators and value transmitters, such duplication of functions does not correspond to the trend of the social division of labor, and the independence of value transfer from it has become an essential requirement. T</a:t>
            </a:r>
          </a:p>
          <a:p>
            <a:r>
              <a:rPr lang="en-US" sz="2400" dirty="0">
                <a:latin typeface="Times New Roman" panose="02020603050405020304" pitchFamily="18" charset="0"/>
                <a:cs typeface="Times New Roman" panose="02020603050405020304" pitchFamily="18" charset="0"/>
              </a:rPr>
              <a:t>he advent of platform enterprises has fundamentally changed the way goods/services are exchanged between suppliers and buyers and has greatly improved the efficiency of value transfer.</a:t>
            </a:r>
          </a:p>
          <a:p>
            <a:endParaRPr lang="ru-RU" dirty="0"/>
          </a:p>
        </p:txBody>
      </p:sp>
      <p:sp>
        <p:nvSpPr>
          <p:cNvPr id="4" name="Прямоугольник 3"/>
          <p:cNvSpPr/>
          <p:nvPr/>
        </p:nvSpPr>
        <p:spPr>
          <a:xfrm>
            <a:off x="11277600" y="6248400"/>
            <a:ext cx="914400" cy="3429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16</a:t>
            </a:r>
            <a:endParaRPr lang="ru-RU" sz="1800" b="1" dirty="0">
              <a:solidFill>
                <a:schemeClr val="bg1"/>
              </a:solidFill>
              <a:latin typeface="Times New Roman" panose="02020603050405020304" pitchFamily="18" charset="0"/>
              <a:cs typeface="Times New Roman" panose="02020603050405020304" pitchFamily="18" charset="0"/>
            </a:endParaRPr>
          </a:p>
        </p:txBody>
      </p:sp>
      <p:sp>
        <p:nvSpPr>
          <p:cNvPr id="7" name="Заголовок 1">
            <a:extLst>
              <a:ext uri="{FF2B5EF4-FFF2-40B4-BE49-F238E27FC236}">
                <a16:creationId xmlns:a16="http://schemas.microsoft.com/office/drawing/2014/main" id="{218C968D-AA03-4958-B345-463EF8F24E74}"/>
              </a:ext>
            </a:extLst>
          </p:cNvPr>
          <p:cNvSpPr txBox="1">
            <a:spLocks/>
          </p:cNvSpPr>
          <p:nvPr/>
        </p:nvSpPr>
        <p:spPr>
          <a:xfrm>
            <a:off x="368300" y="276225"/>
            <a:ext cx="105156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accent3">
                    <a:lumMod val="50000"/>
                  </a:schemeClr>
                </a:solidFill>
                <a:latin typeface="Times New Roman" panose="02020603050405020304" pitchFamily="18" charset="0"/>
                <a:cs typeface="Times New Roman" panose="02020603050405020304" pitchFamily="18" charset="0"/>
              </a:rPr>
              <a:t>LOGIC VALUE OF PLATFORM BUSINESS MODEL (</a:t>
            </a:r>
            <a:r>
              <a:rPr lang="ru-RU" sz="2800" b="1" dirty="0">
                <a:solidFill>
                  <a:schemeClr val="accent3">
                    <a:lumMod val="50000"/>
                  </a:schemeClr>
                </a:solidFill>
                <a:latin typeface="Times New Roman" panose="02020603050405020304" pitchFamily="18" charset="0"/>
                <a:cs typeface="Times New Roman" panose="02020603050405020304" pitchFamily="18" charset="0"/>
              </a:rPr>
              <a:t>3</a:t>
            </a:r>
            <a:r>
              <a:rPr lang="en-US" sz="2800" b="1" dirty="0">
                <a:solidFill>
                  <a:schemeClr val="accent3">
                    <a:lumMod val="50000"/>
                  </a:schemeClr>
                </a:solidFill>
                <a:latin typeface="Times New Roman" panose="02020603050405020304" pitchFamily="18" charset="0"/>
                <a:cs typeface="Times New Roman" panose="02020603050405020304" pitchFamily="18" charset="0"/>
              </a:rPr>
              <a:t>)</a:t>
            </a:r>
            <a:endParaRPr lang="ru-RU" sz="2600" b="1" dirty="0">
              <a:solidFill>
                <a:schemeClr val="accent3">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95125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368300" y="1016000"/>
            <a:ext cx="11823700" cy="635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368300" y="2540000"/>
            <a:ext cx="11823700" cy="14732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a:extLst>
              <a:ext uri="{FF2B5EF4-FFF2-40B4-BE49-F238E27FC236}">
                <a16:creationId xmlns:a16="http://schemas.microsoft.com/office/drawing/2014/main" id="{80F281FA-6A5F-40E8-856A-E0C43DC1F657}"/>
              </a:ext>
            </a:extLst>
          </p:cNvPr>
          <p:cNvSpPr>
            <a:spLocks noGrp="1"/>
          </p:cNvSpPr>
          <p:nvPr>
            <p:ph idx="1"/>
          </p:nvPr>
        </p:nvSpPr>
        <p:spPr>
          <a:xfrm>
            <a:off x="368300" y="952500"/>
            <a:ext cx="11366500" cy="5224463"/>
          </a:xfrm>
        </p:spPr>
        <p:txBody>
          <a:bodyPr>
            <a:normAutofit/>
          </a:bodyPr>
          <a:lstStyle/>
          <a:p>
            <a:pPr algn="just"/>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conducted research allows us to conclude that the basis of the platform business model is the provision of value. </a:t>
            </a:r>
          </a:p>
          <a:p>
            <a:pPr algn="just"/>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Within the framework of the traditional business model, the process of providing products/services to customers is a process of creating value for subsequent customers. </a:t>
            </a:r>
          </a:p>
          <a:p>
            <a:pPr algn="just"/>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essence of enterprise opportunity and competition is how to create more value for customers through innovation in products/services: even without intermediary channels, an enterprise itself can deliver products/services to customers, but delivery efficiency is usually insufficient. </a:t>
            </a:r>
          </a:p>
          <a:p>
            <a:pPr algn="just"/>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 the real economy, competition occurs between platforms and traditional companies (such as e-commerce and physical stores), as well as between platforms and platform companies around the efficiency of product/service delivery. This whole process is enhanced by network effects.</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Прямоугольник 3"/>
          <p:cNvSpPr/>
          <p:nvPr/>
        </p:nvSpPr>
        <p:spPr>
          <a:xfrm>
            <a:off x="11277600" y="6248400"/>
            <a:ext cx="914400" cy="3429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1">
            <a:extLst>
              <a:ext uri="{FF2B5EF4-FFF2-40B4-BE49-F238E27FC236}">
                <a16:creationId xmlns:a16="http://schemas.microsoft.com/office/drawing/2014/main" id="{218C968D-AA03-4958-B345-463EF8F24E74}"/>
              </a:ext>
            </a:extLst>
          </p:cNvPr>
          <p:cNvSpPr txBox="1">
            <a:spLocks/>
          </p:cNvSpPr>
          <p:nvPr/>
        </p:nvSpPr>
        <p:spPr>
          <a:xfrm>
            <a:off x="11290300" y="6170612"/>
            <a:ext cx="4445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a:solidFill>
                  <a:schemeClr val="bg1"/>
                </a:solidFill>
              </a:rPr>
              <a:t>17</a:t>
            </a:r>
            <a:endParaRPr lang="ru-RU" sz="1800" b="1" dirty="0">
              <a:solidFill>
                <a:schemeClr val="bg1"/>
              </a:solidFill>
              <a:latin typeface="Times New Roman" panose="02020603050405020304" pitchFamily="18" charset="0"/>
              <a:cs typeface="Times New Roman" panose="02020603050405020304" pitchFamily="18" charset="0"/>
            </a:endParaRPr>
          </a:p>
        </p:txBody>
      </p:sp>
      <p:sp>
        <p:nvSpPr>
          <p:cNvPr id="6" name="Заголовок 1">
            <a:extLst>
              <a:ext uri="{FF2B5EF4-FFF2-40B4-BE49-F238E27FC236}">
                <a16:creationId xmlns:a16="http://schemas.microsoft.com/office/drawing/2014/main" id="{218C968D-AA03-4958-B345-463EF8F24E74}"/>
              </a:ext>
            </a:extLst>
          </p:cNvPr>
          <p:cNvSpPr txBox="1">
            <a:spLocks/>
          </p:cNvSpPr>
          <p:nvPr/>
        </p:nvSpPr>
        <p:spPr>
          <a:xfrm>
            <a:off x="368300" y="276225"/>
            <a:ext cx="10515600" cy="4984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accent3">
                    <a:lumMod val="50000"/>
                  </a:schemeClr>
                </a:solidFill>
                <a:latin typeface="Times New Roman" panose="02020603050405020304" pitchFamily="18" charset="0"/>
                <a:cs typeface="Times New Roman" panose="02020603050405020304" pitchFamily="18" charset="0"/>
              </a:rPr>
              <a:t>CONCLUSION</a:t>
            </a:r>
            <a:endParaRPr lang="ru-RU" sz="2600" b="1" dirty="0">
              <a:solidFill>
                <a:schemeClr val="accent3">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24933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www.theasset.com/storage/Image/2021/Jul/1626326973fintechwebsite(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0"/>
            <a:ext cx="12192000" cy="9004300"/>
          </a:xfrm>
          <a:prstGeom prst="rect">
            <a:avLst/>
          </a:prstGeom>
          <a:noFill/>
          <a:extLst>
            <a:ext uri="{909E8E84-426E-40DD-AFC4-6F175D3DCCD1}">
              <a14:hiddenFill xmlns:a14="http://schemas.microsoft.com/office/drawing/2010/main">
                <a:solidFill>
                  <a:srgbClr val="FFFFFF"/>
                </a:solidFill>
              </a14:hiddenFill>
            </a:ext>
          </a:extLst>
        </p:spPr>
      </p:pic>
      <p:sp>
        <p:nvSpPr>
          <p:cNvPr id="6" name="Заголовок 3">
            <a:extLst>
              <a:ext uri="{FF2B5EF4-FFF2-40B4-BE49-F238E27FC236}">
                <a16:creationId xmlns:a16="http://schemas.microsoft.com/office/drawing/2014/main" id="{654F0497-490A-481B-8E92-B4A73C1AC785}"/>
              </a:ext>
            </a:extLst>
          </p:cNvPr>
          <p:cNvSpPr>
            <a:spLocks noGrp="1"/>
          </p:cNvSpPr>
          <p:nvPr>
            <p:ph type="title"/>
          </p:nvPr>
        </p:nvSpPr>
        <p:spPr>
          <a:xfrm>
            <a:off x="7685342" y="3464910"/>
            <a:ext cx="4432300" cy="2112579"/>
          </a:xfrm>
        </p:spPr>
        <p:txBody>
          <a:bodyPr/>
          <a:lstStyle/>
          <a:p>
            <a:r>
              <a:rPr lang="en-US" sz="3000" b="1" dirty="0">
                <a:solidFill>
                  <a:schemeClr val="bg1"/>
                </a:solidFill>
                <a:latin typeface="Times New Roman" panose="02020603050405020304" pitchFamily="18" charset="0"/>
                <a:cs typeface="Times New Roman" panose="02020603050405020304" pitchFamily="18" charset="0"/>
              </a:rPr>
              <a:t>THANK YOU FOR YOUR ATTENTION!</a:t>
            </a:r>
            <a:endParaRPr lang="ru-RU" sz="30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8042523"/>
      </p:ext>
    </p:extLst>
  </p:cSld>
  <p:clrMapOvr>
    <a:masterClrMapping/>
  </p:clrMapOvr>
</p:sld>
</file>

<file path=ppt/theme/theme1.xml><?xml version="1.0" encoding="utf-8"?>
<a:theme xmlns:a="http://schemas.openxmlformats.org/drawingml/2006/main" name="Тема Office">
  <a:themeElements>
    <a:clrScheme name="Красный и фиолетовый">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TotalTime>
  <Words>2441</Words>
  <Application>Microsoft Office PowerPoint</Application>
  <PresentationFormat>Широкоэкранный</PresentationFormat>
  <Paragraphs>147</Paragraphs>
  <Slides>18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18</vt:i4>
      </vt:variant>
    </vt:vector>
  </HeadingPairs>
  <TitlesOfParts>
    <vt:vector size="23" baseType="lpstr">
      <vt:lpstr>Arial</vt:lpstr>
      <vt:lpstr>Calibri</vt:lpstr>
      <vt:lpstr>Calibri Light</vt:lpstr>
      <vt:lpstr>Times New Roman</vt:lpstr>
      <vt:lpstr>Тема Office</vt:lpstr>
      <vt:lpstr>PLATFORM BUSINESS MODELS: NETWORK EFFECTS AND VALUE  CREATION LOGIC</vt:lpstr>
      <vt:lpstr>Презентация PowerPoint</vt:lpstr>
      <vt:lpstr>Презентация PowerPoint</vt:lpstr>
      <vt:lpstr>Презентация PowerPoint</vt:lpstr>
      <vt:lpstr>Презентация PowerPoint</vt:lpstr>
      <vt:lpstr>Table 1: MARKET CAPITALIZATION OF THE LARGEST PLATFORM COMPANIES IN 2021</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PLATFORM BUSINESS MODELS: NETWORK EFFECTS AND VALUE CREATION LOGIC</dc:title>
  <dc:creator>masyukn@gmail.com Masyuk</dc:creator>
  <cp:lastModifiedBy>masyukn@gmail.com Masyuk</cp:lastModifiedBy>
  <cp:revision>44</cp:revision>
  <dcterms:created xsi:type="dcterms:W3CDTF">2022-11-29T01:26:27Z</dcterms:created>
  <dcterms:modified xsi:type="dcterms:W3CDTF">2022-12-02T11:45:37Z</dcterms:modified>
</cp:coreProperties>
</file>