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79" r:id="rId3"/>
    <p:sldId id="277" r:id="rId4"/>
    <p:sldId id="274" r:id="rId5"/>
    <p:sldId id="275" r:id="rId6"/>
    <p:sldId id="276" r:id="rId7"/>
    <p:sldId id="257" r:id="rId8"/>
    <p:sldId id="256" r:id="rId9"/>
    <p:sldId id="258" r:id="rId10"/>
    <p:sldId id="286" r:id="rId11"/>
    <p:sldId id="265" r:id="rId12"/>
    <p:sldId id="266" r:id="rId13"/>
    <p:sldId id="268" r:id="rId14"/>
    <p:sldId id="283" r:id="rId15"/>
    <p:sldId id="267" r:id="rId16"/>
    <p:sldId id="270" r:id="rId17"/>
    <p:sldId id="271" r:id="rId18"/>
    <p:sldId id="272" r:id="rId19"/>
    <p:sldId id="273" r:id="rId20"/>
    <p:sldId id="285" r:id="rId21"/>
    <p:sldId id="26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064" autoAdjust="0"/>
  </p:normalViewPr>
  <p:slideViewPr>
    <p:cSldViewPr>
      <p:cViewPr varScale="1">
        <p:scale>
          <a:sx n="59" d="100"/>
          <a:sy n="59" d="100"/>
        </p:scale>
        <p:origin x="1242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CA3B9D7-8EC5-4E78-AEDD-73F50E7F4D76}">
      <dgm:prSet phldrT="[Текст]"/>
      <dgm:spPr/>
      <dgm:t>
        <a:bodyPr/>
        <a:lstStyle/>
        <a:p>
          <a:r>
            <a:rPr lang="ru-RU" dirty="0" smtClean="0"/>
            <a:t>Аудит</a:t>
          </a:r>
          <a:endParaRPr lang="ru-RU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/>
      <dgm:spPr/>
      <dgm:t>
        <a:bodyPr/>
        <a:lstStyle/>
        <a:p>
          <a:r>
            <a:rPr lang="ru-RU" dirty="0" smtClean="0"/>
            <a:t>Цифровая экономика</a:t>
          </a:r>
          <a:endParaRPr lang="ru-RU" dirty="0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58A6464D-0682-43F7-AB70-DB4D2A4BF75D}">
      <dgm:prSet phldrT="[Текст]"/>
      <dgm:spPr/>
      <dgm:t>
        <a:bodyPr/>
        <a:lstStyle/>
        <a:p>
          <a:r>
            <a:rPr lang="ru-RU" dirty="0" smtClean="0"/>
            <a:t>Финансовая отчетность</a:t>
          </a:r>
          <a:endParaRPr lang="ru-RU" dirty="0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 custLinFactNeighborX="-1391" custLinFactNeighborY="5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E353BA-1A27-43CC-BD9D-089B800C0399}" type="presOf" srcId="{553421A0-BAEA-4E4E-ACE2-C6581C988C21}" destId="{EE409B54-28BF-4764-9C68-888C0E4FE2BF}" srcOrd="0" destOrd="0" presId="urn:microsoft.com/office/officeart/2005/8/layout/vList3"/>
    <dgm:cxn modelId="{14D8F944-E4A6-4307-8423-90682F4BFD65}" type="presOf" srcId="{5CA3B9D7-8EC5-4E78-AEDD-73F50E7F4D76}" destId="{7832FF1A-CCF9-499B-B5BA-3D57D255E8BD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A173E5BE-3915-4B4C-9151-46A54400881B}" type="presOf" srcId="{9056EAB8-36DB-491E-81E1-6E361F00485C}" destId="{D2472218-9895-4899-9765-8628793E30B0}" srcOrd="0" destOrd="0" presId="urn:microsoft.com/office/officeart/2005/8/layout/vList3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6724E568-83AE-4B46-A2B7-6F81D9EBF21A}" type="presOf" srcId="{58A6464D-0682-43F7-AB70-DB4D2A4BF75D}" destId="{A104B33F-5F95-45DB-B089-FF8D5D0524BA}" srcOrd="0" destOrd="0" presId="urn:microsoft.com/office/officeart/2005/8/layout/vList3"/>
    <dgm:cxn modelId="{CB8CEB14-FD48-4A64-9E9B-F75DEEF83902}" type="presParOf" srcId="{D2472218-9895-4899-9765-8628793E30B0}" destId="{2A4C9628-C9F2-4B91-BA47-017883050FC1}" srcOrd="0" destOrd="0" presId="urn:microsoft.com/office/officeart/2005/8/layout/vList3"/>
    <dgm:cxn modelId="{9E242630-07FC-4D44-A295-CF825C5443E4}" type="presParOf" srcId="{2A4C9628-C9F2-4B91-BA47-017883050FC1}" destId="{D3DF3223-B49A-47D8-B9A4-8B14A51FDB36}" srcOrd="0" destOrd="0" presId="urn:microsoft.com/office/officeart/2005/8/layout/vList3"/>
    <dgm:cxn modelId="{EE3C5C28-F592-4A8A-8BA1-F40CD91E8930}" type="presParOf" srcId="{2A4C9628-C9F2-4B91-BA47-017883050FC1}" destId="{A104B33F-5F95-45DB-B089-FF8D5D0524BA}" srcOrd="1" destOrd="0" presId="urn:microsoft.com/office/officeart/2005/8/layout/vList3"/>
    <dgm:cxn modelId="{E877248C-F34E-4D3D-A10C-5F7C170B9DA5}" type="presParOf" srcId="{D2472218-9895-4899-9765-8628793E30B0}" destId="{5E121AC4-56B4-45F2-BCB7-829A90A6A215}" srcOrd="1" destOrd="0" presId="urn:microsoft.com/office/officeart/2005/8/layout/vList3"/>
    <dgm:cxn modelId="{C99501AA-2813-4799-B69C-34EE9B469722}" type="presParOf" srcId="{D2472218-9895-4899-9765-8628793E30B0}" destId="{F448255D-EA7E-4189-9E2C-F3D82AB0DE97}" srcOrd="2" destOrd="0" presId="urn:microsoft.com/office/officeart/2005/8/layout/vList3"/>
    <dgm:cxn modelId="{CAB3DE71-F8E6-4514-9B93-B0394B6C23CC}" type="presParOf" srcId="{F448255D-EA7E-4189-9E2C-F3D82AB0DE97}" destId="{267AC967-07A1-4BC5-93E4-82A214EF031A}" srcOrd="0" destOrd="0" presId="urn:microsoft.com/office/officeart/2005/8/layout/vList3"/>
    <dgm:cxn modelId="{A5F4E658-1127-4546-9411-566335408C88}" type="presParOf" srcId="{F448255D-EA7E-4189-9E2C-F3D82AB0DE97}" destId="{EE409B54-28BF-4764-9C68-888C0E4FE2BF}" srcOrd="1" destOrd="0" presId="urn:microsoft.com/office/officeart/2005/8/layout/vList3"/>
    <dgm:cxn modelId="{133B88BF-04B4-4ACB-8374-7F8B9059AD80}" type="presParOf" srcId="{D2472218-9895-4899-9765-8628793E30B0}" destId="{799AE082-4CEE-4F95-88E8-74AFFE0DCB0D}" srcOrd="3" destOrd="0" presId="urn:microsoft.com/office/officeart/2005/8/layout/vList3"/>
    <dgm:cxn modelId="{FBDB6953-BA31-48AD-B0F6-2FAFE28474FD}" type="presParOf" srcId="{D2472218-9895-4899-9765-8628793E30B0}" destId="{0403DB70-C4BA-446C-8B80-F832A795DC42}" srcOrd="4" destOrd="0" presId="urn:microsoft.com/office/officeart/2005/8/layout/vList3"/>
    <dgm:cxn modelId="{83B21F6C-ECB8-416C-B2C3-2350FAB0FEA7}" type="presParOf" srcId="{0403DB70-C4BA-446C-8B80-F832A795DC42}" destId="{2C280EF6-DB1F-492C-9DE1-20206F57B6D0}" srcOrd="0" destOrd="0" presId="urn:microsoft.com/office/officeart/2005/8/layout/vList3"/>
    <dgm:cxn modelId="{AFDD9C5D-D5F2-4C8B-9672-483D822F9A54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CA3B9D7-8EC5-4E78-AEDD-73F50E7F4D76}">
      <dgm:prSet phldrT="[Текст]"/>
      <dgm:spPr/>
      <dgm:t>
        <a:bodyPr/>
        <a:lstStyle/>
        <a:p>
          <a:r>
            <a:rPr lang="ru-RU" dirty="0" smtClean="0"/>
            <a:t>инвестиции</a:t>
          </a:r>
          <a:endParaRPr lang="ru-RU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/>
      <dgm:spPr/>
      <dgm:t>
        <a:bodyPr/>
        <a:lstStyle/>
        <a:p>
          <a:r>
            <a:rPr lang="ru-RU" dirty="0" smtClean="0"/>
            <a:t>РЦБ</a:t>
          </a:r>
          <a:endParaRPr lang="ru-RU" dirty="0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58A6464D-0682-43F7-AB70-DB4D2A4BF75D}">
      <dgm:prSet phldrT="[Текст]"/>
      <dgm:spPr/>
      <dgm:t>
        <a:bodyPr/>
        <a:lstStyle/>
        <a:p>
          <a:r>
            <a:rPr lang="ru-RU" dirty="0" smtClean="0"/>
            <a:t>финансы</a:t>
          </a:r>
          <a:endParaRPr lang="ru-RU" dirty="0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 custLinFactNeighborX="-1391" custLinFactNeighborY="5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F17206-D805-4F69-B8D9-1FC8931ECE18}" type="presOf" srcId="{5CA3B9D7-8EC5-4E78-AEDD-73F50E7F4D76}" destId="{7832FF1A-CCF9-499B-B5BA-3D57D255E8BD}" srcOrd="0" destOrd="0" presId="urn:microsoft.com/office/officeart/2005/8/layout/vList3"/>
    <dgm:cxn modelId="{D6EDF4BE-7E61-4003-902C-5E0DDD687E1D}" type="presOf" srcId="{553421A0-BAEA-4E4E-ACE2-C6581C988C21}" destId="{EE409B54-28BF-4764-9C68-888C0E4FE2BF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71A1F15A-BC1C-4422-B73E-23571EFEB65E}" type="presOf" srcId="{58A6464D-0682-43F7-AB70-DB4D2A4BF75D}" destId="{A104B33F-5F95-45DB-B089-FF8D5D0524BA}" srcOrd="0" destOrd="0" presId="urn:microsoft.com/office/officeart/2005/8/layout/vList3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1BFAF659-DA09-4EF9-BA1E-951BEDFDD84F}" type="presOf" srcId="{9056EAB8-36DB-491E-81E1-6E361F00485C}" destId="{D2472218-9895-4899-9765-8628793E30B0}" srcOrd="0" destOrd="0" presId="urn:microsoft.com/office/officeart/2005/8/layout/vList3"/>
    <dgm:cxn modelId="{91F83C81-3FC7-4FE5-A124-BF49677B3254}" type="presParOf" srcId="{D2472218-9895-4899-9765-8628793E30B0}" destId="{2A4C9628-C9F2-4B91-BA47-017883050FC1}" srcOrd="0" destOrd="0" presId="urn:microsoft.com/office/officeart/2005/8/layout/vList3"/>
    <dgm:cxn modelId="{63EE0E07-F5E3-4B5A-BCCA-1A4B46697E42}" type="presParOf" srcId="{2A4C9628-C9F2-4B91-BA47-017883050FC1}" destId="{D3DF3223-B49A-47D8-B9A4-8B14A51FDB36}" srcOrd="0" destOrd="0" presId="urn:microsoft.com/office/officeart/2005/8/layout/vList3"/>
    <dgm:cxn modelId="{5315A9DA-CE25-4062-B908-692D9B94561C}" type="presParOf" srcId="{2A4C9628-C9F2-4B91-BA47-017883050FC1}" destId="{A104B33F-5F95-45DB-B089-FF8D5D0524BA}" srcOrd="1" destOrd="0" presId="urn:microsoft.com/office/officeart/2005/8/layout/vList3"/>
    <dgm:cxn modelId="{5811AA51-6671-423E-B66D-417C76C307EB}" type="presParOf" srcId="{D2472218-9895-4899-9765-8628793E30B0}" destId="{5E121AC4-56B4-45F2-BCB7-829A90A6A215}" srcOrd="1" destOrd="0" presId="urn:microsoft.com/office/officeart/2005/8/layout/vList3"/>
    <dgm:cxn modelId="{CBC7D7D6-5894-4CF9-B26F-7B58384FBDDC}" type="presParOf" srcId="{D2472218-9895-4899-9765-8628793E30B0}" destId="{F448255D-EA7E-4189-9E2C-F3D82AB0DE97}" srcOrd="2" destOrd="0" presId="urn:microsoft.com/office/officeart/2005/8/layout/vList3"/>
    <dgm:cxn modelId="{9B6440B1-FAF6-4C56-9DD8-4F0A2E322AF9}" type="presParOf" srcId="{F448255D-EA7E-4189-9E2C-F3D82AB0DE97}" destId="{267AC967-07A1-4BC5-93E4-82A214EF031A}" srcOrd="0" destOrd="0" presId="urn:microsoft.com/office/officeart/2005/8/layout/vList3"/>
    <dgm:cxn modelId="{3AA61393-5DD8-470C-87D1-2CEC77B0638E}" type="presParOf" srcId="{F448255D-EA7E-4189-9E2C-F3D82AB0DE97}" destId="{EE409B54-28BF-4764-9C68-888C0E4FE2BF}" srcOrd="1" destOrd="0" presId="urn:microsoft.com/office/officeart/2005/8/layout/vList3"/>
    <dgm:cxn modelId="{12446280-C4F8-44F6-83FC-488E4D3E7CE5}" type="presParOf" srcId="{D2472218-9895-4899-9765-8628793E30B0}" destId="{799AE082-4CEE-4F95-88E8-74AFFE0DCB0D}" srcOrd="3" destOrd="0" presId="urn:microsoft.com/office/officeart/2005/8/layout/vList3"/>
    <dgm:cxn modelId="{0AF0394F-5EA5-465C-86A9-FCE25EA3224C}" type="presParOf" srcId="{D2472218-9895-4899-9765-8628793E30B0}" destId="{0403DB70-C4BA-446C-8B80-F832A795DC42}" srcOrd="4" destOrd="0" presId="urn:microsoft.com/office/officeart/2005/8/layout/vList3"/>
    <dgm:cxn modelId="{1D50BD03-FAA4-4C2E-81B3-6795095170A3}" type="presParOf" srcId="{0403DB70-C4BA-446C-8B80-F832A795DC42}" destId="{2C280EF6-DB1F-492C-9DE1-20206F57B6D0}" srcOrd="0" destOrd="0" presId="urn:microsoft.com/office/officeart/2005/8/layout/vList3"/>
    <dgm:cxn modelId="{70709B4C-0BDB-4988-8642-D75634681044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8A6464D-0682-43F7-AB70-DB4D2A4BF75D}">
      <dgm:prSet phldrT="[Текст]"/>
      <dgm:spPr/>
      <dgm:t>
        <a:bodyPr/>
        <a:lstStyle/>
        <a:p>
          <a:r>
            <a:rPr lang="ru-RU" dirty="0" err="1" smtClean="0"/>
            <a:t>цифровизация</a:t>
          </a:r>
          <a:endParaRPr lang="ru-RU" dirty="0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/>
      <dgm:spPr/>
      <dgm:t>
        <a:bodyPr/>
        <a:lstStyle/>
        <a:p>
          <a:r>
            <a:rPr lang="ru-RU" dirty="0" smtClean="0"/>
            <a:t>аудит</a:t>
          </a:r>
          <a:endParaRPr lang="ru-RU" dirty="0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5CA3B9D7-8EC5-4E78-AEDD-73F50E7F4D76}">
      <dgm:prSet phldrT="[Текст]"/>
      <dgm:spPr/>
      <dgm:t>
        <a:bodyPr/>
        <a:lstStyle/>
        <a:p>
          <a:r>
            <a:rPr lang="ru-RU" dirty="0" err="1" smtClean="0"/>
            <a:t>Бух.учет</a:t>
          </a:r>
          <a:endParaRPr lang="ru-RU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DFB54D-227C-496F-8972-7C74A74E5F73}" type="presOf" srcId="{553421A0-BAEA-4E4E-ACE2-C6581C988C21}" destId="{EE409B54-28BF-4764-9C68-888C0E4FE2BF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490C3E29-3F8E-4AC7-964B-A7743AD9C8A1}" type="presOf" srcId="{9056EAB8-36DB-491E-81E1-6E361F00485C}" destId="{D2472218-9895-4899-9765-8628793E30B0}" srcOrd="0" destOrd="0" presId="urn:microsoft.com/office/officeart/2005/8/layout/vList3"/>
    <dgm:cxn modelId="{7280ED2C-7310-4E1E-8B75-5898B482A8B5}" type="presOf" srcId="{5CA3B9D7-8EC5-4E78-AEDD-73F50E7F4D76}" destId="{7832FF1A-CCF9-499B-B5BA-3D57D255E8BD}" srcOrd="0" destOrd="0" presId="urn:microsoft.com/office/officeart/2005/8/layout/vList3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FBD51DB5-AE8E-471E-9703-3ED92330D679}" type="presOf" srcId="{58A6464D-0682-43F7-AB70-DB4D2A4BF75D}" destId="{A104B33F-5F95-45DB-B089-FF8D5D0524BA}" srcOrd="0" destOrd="0" presId="urn:microsoft.com/office/officeart/2005/8/layout/vList3"/>
    <dgm:cxn modelId="{E3A8CCCE-7892-4D65-98AD-4FB84188F115}" type="presParOf" srcId="{D2472218-9895-4899-9765-8628793E30B0}" destId="{2A4C9628-C9F2-4B91-BA47-017883050FC1}" srcOrd="0" destOrd="0" presId="urn:microsoft.com/office/officeart/2005/8/layout/vList3"/>
    <dgm:cxn modelId="{1F6D4FAF-4A28-44D7-81E6-0DD7F1EC4265}" type="presParOf" srcId="{2A4C9628-C9F2-4B91-BA47-017883050FC1}" destId="{D3DF3223-B49A-47D8-B9A4-8B14A51FDB36}" srcOrd="0" destOrd="0" presId="urn:microsoft.com/office/officeart/2005/8/layout/vList3"/>
    <dgm:cxn modelId="{E13014E5-CCB0-45E4-BBD2-D3E0BA53AEC9}" type="presParOf" srcId="{2A4C9628-C9F2-4B91-BA47-017883050FC1}" destId="{A104B33F-5F95-45DB-B089-FF8D5D0524BA}" srcOrd="1" destOrd="0" presId="urn:microsoft.com/office/officeart/2005/8/layout/vList3"/>
    <dgm:cxn modelId="{BA063315-1973-435D-B210-32B634D2E179}" type="presParOf" srcId="{D2472218-9895-4899-9765-8628793E30B0}" destId="{5E121AC4-56B4-45F2-BCB7-829A90A6A215}" srcOrd="1" destOrd="0" presId="urn:microsoft.com/office/officeart/2005/8/layout/vList3"/>
    <dgm:cxn modelId="{6932FD1F-2987-4545-B0D3-445553F8AFD3}" type="presParOf" srcId="{D2472218-9895-4899-9765-8628793E30B0}" destId="{F448255D-EA7E-4189-9E2C-F3D82AB0DE97}" srcOrd="2" destOrd="0" presId="urn:microsoft.com/office/officeart/2005/8/layout/vList3"/>
    <dgm:cxn modelId="{F0D27DA1-B958-46A4-ADE0-75C752D362BD}" type="presParOf" srcId="{F448255D-EA7E-4189-9E2C-F3D82AB0DE97}" destId="{267AC967-07A1-4BC5-93E4-82A214EF031A}" srcOrd="0" destOrd="0" presId="urn:microsoft.com/office/officeart/2005/8/layout/vList3"/>
    <dgm:cxn modelId="{2197A4A2-CDA1-4861-94E9-DC5CB0673DD4}" type="presParOf" srcId="{F448255D-EA7E-4189-9E2C-F3D82AB0DE97}" destId="{EE409B54-28BF-4764-9C68-888C0E4FE2BF}" srcOrd="1" destOrd="0" presId="urn:microsoft.com/office/officeart/2005/8/layout/vList3"/>
    <dgm:cxn modelId="{FBF4D5C6-2B48-4566-B5FF-91CFBCFFD638}" type="presParOf" srcId="{D2472218-9895-4899-9765-8628793E30B0}" destId="{799AE082-4CEE-4F95-88E8-74AFFE0DCB0D}" srcOrd="3" destOrd="0" presId="urn:microsoft.com/office/officeart/2005/8/layout/vList3"/>
    <dgm:cxn modelId="{C9D14DE1-0629-47C1-971A-AE6D27F58025}" type="presParOf" srcId="{D2472218-9895-4899-9765-8628793E30B0}" destId="{0403DB70-C4BA-446C-8B80-F832A795DC42}" srcOrd="4" destOrd="0" presId="urn:microsoft.com/office/officeart/2005/8/layout/vList3"/>
    <dgm:cxn modelId="{4FA27F0C-092F-49E6-A626-4E4BCA0AC5A5}" type="presParOf" srcId="{0403DB70-C4BA-446C-8B80-F832A795DC42}" destId="{2C280EF6-DB1F-492C-9DE1-20206F57B6D0}" srcOrd="0" destOrd="0" presId="urn:microsoft.com/office/officeart/2005/8/layout/vList3"/>
    <dgm:cxn modelId="{0569514C-CD71-4E8B-A469-1E1C17837AA2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8A6464D-0682-43F7-AB70-DB4D2A4BF75D}">
      <dgm:prSet phldrT="[Текст]"/>
      <dgm:spPr/>
      <dgm:t>
        <a:bodyPr/>
        <a:lstStyle/>
        <a:p>
          <a:r>
            <a:rPr lang="ru-RU" dirty="0" smtClean="0"/>
            <a:t>региональная экономика</a:t>
          </a:r>
          <a:endParaRPr lang="ru-RU" dirty="0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/>
      <dgm:spPr/>
      <dgm:t>
        <a:bodyPr/>
        <a:lstStyle/>
        <a:p>
          <a:r>
            <a:rPr lang="ru-RU" dirty="0" smtClean="0"/>
            <a:t>кластеризация отраслей</a:t>
          </a:r>
          <a:endParaRPr lang="ru-RU" dirty="0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5CA3B9D7-8EC5-4E78-AEDD-73F50E7F4D76}">
      <dgm:prSet phldrT="[Текст]"/>
      <dgm:spPr/>
      <dgm:t>
        <a:bodyPr/>
        <a:lstStyle/>
        <a:p>
          <a:r>
            <a:rPr lang="ru-RU" dirty="0" err="1" smtClean="0"/>
            <a:t>цифровизация</a:t>
          </a:r>
          <a:r>
            <a:rPr lang="ru-RU" dirty="0" smtClean="0"/>
            <a:t> в экономике</a:t>
          </a:r>
          <a:endParaRPr lang="ru-RU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AF3EF4-E5B9-4381-B8DF-35C9B16B679A}" type="presOf" srcId="{5CA3B9D7-8EC5-4E78-AEDD-73F50E7F4D76}" destId="{7832FF1A-CCF9-499B-B5BA-3D57D255E8BD}" srcOrd="0" destOrd="0" presId="urn:microsoft.com/office/officeart/2005/8/layout/vList3"/>
    <dgm:cxn modelId="{24F1C168-D525-46D9-9565-05A95F2F2BF5}" type="presOf" srcId="{553421A0-BAEA-4E4E-ACE2-C6581C988C21}" destId="{EE409B54-28BF-4764-9C68-888C0E4FE2BF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66745CBC-7012-46B5-BF47-56547EC8848D}" type="presOf" srcId="{9056EAB8-36DB-491E-81E1-6E361F00485C}" destId="{D2472218-9895-4899-9765-8628793E30B0}" srcOrd="0" destOrd="0" presId="urn:microsoft.com/office/officeart/2005/8/layout/vList3"/>
    <dgm:cxn modelId="{CEC11A98-CBB5-4B50-A8C0-14E7795BCA06}" type="presOf" srcId="{58A6464D-0682-43F7-AB70-DB4D2A4BF75D}" destId="{A104B33F-5F95-45DB-B089-FF8D5D0524BA}" srcOrd="0" destOrd="0" presId="urn:microsoft.com/office/officeart/2005/8/layout/vList3"/>
    <dgm:cxn modelId="{49060591-EB74-4CAF-9AFF-DDD8C5E9592B}" type="presParOf" srcId="{D2472218-9895-4899-9765-8628793E30B0}" destId="{2A4C9628-C9F2-4B91-BA47-017883050FC1}" srcOrd="0" destOrd="0" presId="urn:microsoft.com/office/officeart/2005/8/layout/vList3"/>
    <dgm:cxn modelId="{6D121231-7EC8-440A-A231-35611F84721F}" type="presParOf" srcId="{2A4C9628-C9F2-4B91-BA47-017883050FC1}" destId="{D3DF3223-B49A-47D8-B9A4-8B14A51FDB36}" srcOrd="0" destOrd="0" presId="urn:microsoft.com/office/officeart/2005/8/layout/vList3"/>
    <dgm:cxn modelId="{29A4B07F-3808-49E9-8B19-54EEC7FABCDA}" type="presParOf" srcId="{2A4C9628-C9F2-4B91-BA47-017883050FC1}" destId="{A104B33F-5F95-45DB-B089-FF8D5D0524BA}" srcOrd="1" destOrd="0" presId="urn:microsoft.com/office/officeart/2005/8/layout/vList3"/>
    <dgm:cxn modelId="{86F2F3DD-8AD1-4E00-B8FB-BFFEF188ED30}" type="presParOf" srcId="{D2472218-9895-4899-9765-8628793E30B0}" destId="{5E121AC4-56B4-45F2-BCB7-829A90A6A215}" srcOrd="1" destOrd="0" presId="urn:microsoft.com/office/officeart/2005/8/layout/vList3"/>
    <dgm:cxn modelId="{364BF82A-2494-4630-B506-314380C07931}" type="presParOf" srcId="{D2472218-9895-4899-9765-8628793E30B0}" destId="{F448255D-EA7E-4189-9E2C-F3D82AB0DE97}" srcOrd="2" destOrd="0" presId="urn:microsoft.com/office/officeart/2005/8/layout/vList3"/>
    <dgm:cxn modelId="{8DD47F2A-7721-434F-95D0-F2677DD2A872}" type="presParOf" srcId="{F448255D-EA7E-4189-9E2C-F3D82AB0DE97}" destId="{267AC967-07A1-4BC5-93E4-82A214EF031A}" srcOrd="0" destOrd="0" presId="urn:microsoft.com/office/officeart/2005/8/layout/vList3"/>
    <dgm:cxn modelId="{4685848F-7B74-4ADF-B9A9-22E7CCA17FE4}" type="presParOf" srcId="{F448255D-EA7E-4189-9E2C-F3D82AB0DE97}" destId="{EE409B54-28BF-4764-9C68-888C0E4FE2BF}" srcOrd="1" destOrd="0" presId="urn:microsoft.com/office/officeart/2005/8/layout/vList3"/>
    <dgm:cxn modelId="{C16AF70B-8B7E-473C-8CBF-DA47D5518A1E}" type="presParOf" srcId="{D2472218-9895-4899-9765-8628793E30B0}" destId="{799AE082-4CEE-4F95-88E8-74AFFE0DCB0D}" srcOrd="3" destOrd="0" presId="urn:microsoft.com/office/officeart/2005/8/layout/vList3"/>
    <dgm:cxn modelId="{3DB8D13B-FC54-48BB-994F-FA65F6044D31}" type="presParOf" srcId="{D2472218-9895-4899-9765-8628793E30B0}" destId="{0403DB70-C4BA-446C-8B80-F832A795DC42}" srcOrd="4" destOrd="0" presId="urn:microsoft.com/office/officeart/2005/8/layout/vList3"/>
    <dgm:cxn modelId="{07D383DA-9328-4CAF-ACF0-BD16076FBDBB}" type="presParOf" srcId="{0403DB70-C4BA-446C-8B80-F832A795DC42}" destId="{2C280EF6-DB1F-492C-9DE1-20206F57B6D0}" srcOrd="0" destOrd="0" presId="urn:microsoft.com/office/officeart/2005/8/layout/vList3"/>
    <dgm:cxn modelId="{2293A84A-6754-49E6-BD79-8213F60C0044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8A6464D-0682-43F7-AB70-DB4D2A4BF75D}">
      <dgm:prSet phldrT="[Текст]" custT="1"/>
      <dgm:spPr/>
      <dgm:t>
        <a:bodyPr/>
        <a:lstStyle/>
        <a:p>
          <a:r>
            <a:rPr lang="ru-RU" sz="2400" dirty="0" smtClean="0"/>
            <a:t>Конкурентоспособность </a:t>
          </a:r>
          <a:endParaRPr lang="ru-RU" sz="2400" dirty="0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 custT="1"/>
      <dgm:spPr/>
      <dgm:t>
        <a:bodyPr/>
        <a:lstStyle/>
        <a:p>
          <a:r>
            <a:rPr lang="ru-RU" sz="2400" dirty="0" smtClean="0"/>
            <a:t>Менеджмент</a:t>
          </a:r>
          <a:endParaRPr lang="ru-RU" sz="2400" dirty="0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5CA3B9D7-8EC5-4E78-AEDD-73F50E7F4D76}">
      <dgm:prSet phldrT="[Текст]" custT="1"/>
      <dgm:spPr/>
      <dgm:t>
        <a:bodyPr/>
        <a:lstStyle/>
        <a:p>
          <a:r>
            <a:rPr lang="ru-RU" sz="2400" dirty="0" smtClean="0"/>
            <a:t>Цифровая экономика</a:t>
          </a:r>
          <a:endParaRPr lang="ru-RU" sz="2400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C88458-837F-459E-8C9F-24A05CE04A4B}" type="presOf" srcId="{9056EAB8-36DB-491E-81E1-6E361F00485C}" destId="{D2472218-9895-4899-9765-8628793E30B0}" srcOrd="0" destOrd="0" presId="urn:microsoft.com/office/officeart/2005/8/layout/vList3"/>
    <dgm:cxn modelId="{1A3CC3C7-E4E1-48F2-BA8D-0BD22CE55701}" type="presOf" srcId="{5CA3B9D7-8EC5-4E78-AEDD-73F50E7F4D76}" destId="{7832FF1A-CCF9-499B-B5BA-3D57D255E8BD}" srcOrd="0" destOrd="0" presId="urn:microsoft.com/office/officeart/2005/8/layout/vList3"/>
    <dgm:cxn modelId="{43389E82-D19F-40D8-B186-D7B60A7ADF17}" type="presOf" srcId="{553421A0-BAEA-4E4E-ACE2-C6581C988C21}" destId="{EE409B54-28BF-4764-9C68-888C0E4FE2BF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A1EA5A0B-4936-4E6C-875B-2CA9BBF47BF5}" type="presOf" srcId="{58A6464D-0682-43F7-AB70-DB4D2A4BF75D}" destId="{A104B33F-5F95-45DB-B089-FF8D5D0524BA}" srcOrd="0" destOrd="0" presId="urn:microsoft.com/office/officeart/2005/8/layout/vList3"/>
    <dgm:cxn modelId="{5F6B74AA-5E54-43B0-BECF-0BCDD4ACCF43}" type="presParOf" srcId="{D2472218-9895-4899-9765-8628793E30B0}" destId="{2A4C9628-C9F2-4B91-BA47-017883050FC1}" srcOrd="0" destOrd="0" presId="urn:microsoft.com/office/officeart/2005/8/layout/vList3"/>
    <dgm:cxn modelId="{D0FC5A84-C811-46A4-B63F-B93A86E5D70E}" type="presParOf" srcId="{2A4C9628-C9F2-4B91-BA47-017883050FC1}" destId="{D3DF3223-B49A-47D8-B9A4-8B14A51FDB36}" srcOrd="0" destOrd="0" presId="urn:microsoft.com/office/officeart/2005/8/layout/vList3"/>
    <dgm:cxn modelId="{A2290738-6BDA-4AB0-8C6A-6ADE54561F6C}" type="presParOf" srcId="{2A4C9628-C9F2-4B91-BA47-017883050FC1}" destId="{A104B33F-5F95-45DB-B089-FF8D5D0524BA}" srcOrd="1" destOrd="0" presId="urn:microsoft.com/office/officeart/2005/8/layout/vList3"/>
    <dgm:cxn modelId="{D950528C-0A70-45B7-AEFF-23D8E4CA695B}" type="presParOf" srcId="{D2472218-9895-4899-9765-8628793E30B0}" destId="{5E121AC4-56B4-45F2-BCB7-829A90A6A215}" srcOrd="1" destOrd="0" presId="urn:microsoft.com/office/officeart/2005/8/layout/vList3"/>
    <dgm:cxn modelId="{4A52D8E3-B8F9-462F-945A-30E176780456}" type="presParOf" srcId="{D2472218-9895-4899-9765-8628793E30B0}" destId="{F448255D-EA7E-4189-9E2C-F3D82AB0DE97}" srcOrd="2" destOrd="0" presId="urn:microsoft.com/office/officeart/2005/8/layout/vList3"/>
    <dgm:cxn modelId="{C716EAAC-08B1-4C1D-A611-0C0C33A85485}" type="presParOf" srcId="{F448255D-EA7E-4189-9E2C-F3D82AB0DE97}" destId="{267AC967-07A1-4BC5-93E4-82A214EF031A}" srcOrd="0" destOrd="0" presId="urn:microsoft.com/office/officeart/2005/8/layout/vList3"/>
    <dgm:cxn modelId="{B765FDDF-13BB-4AC0-8CB9-97222FB268CF}" type="presParOf" srcId="{F448255D-EA7E-4189-9E2C-F3D82AB0DE97}" destId="{EE409B54-28BF-4764-9C68-888C0E4FE2BF}" srcOrd="1" destOrd="0" presId="urn:microsoft.com/office/officeart/2005/8/layout/vList3"/>
    <dgm:cxn modelId="{79E1E7D9-7176-4ACE-AAAB-35C2ADA094B8}" type="presParOf" srcId="{D2472218-9895-4899-9765-8628793E30B0}" destId="{799AE082-4CEE-4F95-88E8-74AFFE0DCB0D}" srcOrd="3" destOrd="0" presId="urn:microsoft.com/office/officeart/2005/8/layout/vList3"/>
    <dgm:cxn modelId="{49C520A2-E46F-429B-A20F-8DE4B1A10E8E}" type="presParOf" srcId="{D2472218-9895-4899-9765-8628793E30B0}" destId="{0403DB70-C4BA-446C-8B80-F832A795DC42}" srcOrd="4" destOrd="0" presId="urn:microsoft.com/office/officeart/2005/8/layout/vList3"/>
    <dgm:cxn modelId="{F9C8EA6F-0B5C-424F-A3F0-EC5B6EF5BDB1}" type="presParOf" srcId="{0403DB70-C4BA-446C-8B80-F832A795DC42}" destId="{2C280EF6-DB1F-492C-9DE1-20206F57B6D0}" srcOrd="0" destOrd="0" presId="urn:microsoft.com/office/officeart/2005/8/layout/vList3"/>
    <dgm:cxn modelId="{F6588634-A429-4AEA-8C66-0A003647D0AC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8A6464D-0682-43F7-AB70-DB4D2A4BF75D}">
      <dgm:prSet phldrT="[Текст]" custT="1"/>
      <dgm:spPr/>
      <dgm:t>
        <a:bodyPr/>
        <a:lstStyle/>
        <a:p>
          <a:r>
            <a:rPr lang="ru-RU" sz="2400" dirty="0" smtClean="0"/>
            <a:t>Малый бизнес</a:t>
          </a:r>
          <a:endParaRPr lang="ru-RU" sz="2400" dirty="0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 custT="1"/>
      <dgm:spPr/>
      <dgm:t>
        <a:bodyPr/>
        <a:lstStyle/>
        <a:p>
          <a:r>
            <a:rPr lang="ru-RU" sz="2400" dirty="0" smtClean="0"/>
            <a:t>Социальное предпринимательство</a:t>
          </a:r>
          <a:endParaRPr lang="ru-RU" sz="2400" dirty="0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5CA3B9D7-8EC5-4E78-AEDD-73F50E7F4D76}">
      <dgm:prSet phldrT="[Текст]" custT="1"/>
      <dgm:spPr/>
      <dgm:t>
        <a:bodyPr/>
        <a:lstStyle/>
        <a:p>
          <a:r>
            <a:rPr lang="ru-RU" sz="2400" dirty="0" smtClean="0"/>
            <a:t>Цифровая экономика</a:t>
          </a:r>
          <a:endParaRPr lang="ru-RU" sz="2400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9E3206-61AC-41CC-BAC8-EEAA93A81088}" type="presOf" srcId="{9056EAB8-36DB-491E-81E1-6E361F00485C}" destId="{D2472218-9895-4899-9765-8628793E30B0}" srcOrd="0" destOrd="0" presId="urn:microsoft.com/office/officeart/2005/8/layout/vList3"/>
    <dgm:cxn modelId="{43C12F86-8CE1-4E95-9254-A87F4D491BE6}" type="presOf" srcId="{553421A0-BAEA-4E4E-ACE2-C6581C988C21}" destId="{EE409B54-28BF-4764-9C68-888C0E4FE2BF}" srcOrd="0" destOrd="0" presId="urn:microsoft.com/office/officeart/2005/8/layout/vList3"/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049D0A35-F3BB-4CA7-8D91-1959BF09DDD5}" type="presOf" srcId="{5CA3B9D7-8EC5-4E78-AEDD-73F50E7F4D76}" destId="{7832FF1A-CCF9-499B-B5BA-3D57D255E8BD}" srcOrd="0" destOrd="0" presId="urn:microsoft.com/office/officeart/2005/8/layout/vList3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E8EE4394-09F4-4BFD-9B54-F352B8ACE399}" type="presOf" srcId="{58A6464D-0682-43F7-AB70-DB4D2A4BF75D}" destId="{A104B33F-5F95-45DB-B089-FF8D5D0524BA}" srcOrd="0" destOrd="0" presId="urn:microsoft.com/office/officeart/2005/8/layout/vList3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1D369D99-011B-4C9C-B89B-02BB3BE4FAF6}" type="presParOf" srcId="{D2472218-9895-4899-9765-8628793E30B0}" destId="{2A4C9628-C9F2-4B91-BA47-017883050FC1}" srcOrd="0" destOrd="0" presId="urn:microsoft.com/office/officeart/2005/8/layout/vList3"/>
    <dgm:cxn modelId="{A67342FA-B02E-4D2F-BB4B-849F5A5EEB3C}" type="presParOf" srcId="{2A4C9628-C9F2-4B91-BA47-017883050FC1}" destId="{D3DF3223-B49A-47D8-B9A4-8B14A51FDB36}" srcOrd="0" destOrd="0" presId="urn:microsoft.com/office/officeart/2005/8/layout/vList3"/>
    <dgm:cxn modelId="{29E19AC2-CA2C-493C-BB0A-3858DC4AF3CF}" type="presParOf" srcId="{2A4C9628-C9F2-4B91-BA47-017883050FC1}" destId="{A104B33F-5F95-45DB-B089-FF8D5D0524BA}" srcOrd="1" destOrd="0" presId="urn:microsoft.com/office/officeart/2005/8/layout/vList3"/>
    <dgm:cxn modelId="{FDA8C7F5-47E3-4968-9A54-BC93EC6C6E3C}" type="presParOf" srcId="{D2472218-9895-4899-9765-8628793E30B0}" destId="{5E121AC4-56B4-45F2-BCB7-829A90A6A215}" srcOrd="1" destOrd="0" presId="urn:microsoft.com/office/officeart/2005/8/layout/vList3"/>
    <dgm:cxn modelId="{54ABBDA5-50A9-4B19-B808-82C177BC68A2}" type="presParOf" srcId="{D2472218-9895-4899-9765-8628793E30B0}" destId="{F448255D-EA7E-4189-9E2C-F3D82AB0DE97}" srcOrd="2" destOrd="0" presId="urn:microsoft.com/office/officeart/2005/8/layout/vList3"/>
    <dgm:cxn modelId="{DBC08A89-0ECB-47FC-8C71-7B98348AE743}" type="presParOf" srcId="{F448255D-EA7E-4189-9E2C-F3D82AB0DE97}" destId="{267AC967-07A1-4BC5-93E4-82A214EF031A}" srcOrd="0" destOrd="0" presId="urn:microsoft.com/office/officeart/2005/8/layout/vList3"/>
    <dgm:cxn modelId="{B529A3F8-AAEB-4B85-93AD-1B0F7127BEBC}" type="presParOf" srcId="{F448255D-EA7E-4189-9E2C-F3D82AB0DE97}" destId="{EE409B54-28BF-4764-9C68-888C0E4FE2BF}" srcOrd="1" destOrd="0" presId="urn:microsoft.com/office/officeart/2005/8/layout/vList3"/>
    <dgm:cxn modelId="{D12D9EE8-3248-40E0-9ADD-601639637322}" type="presParOf" srcId="{D2472218-9895-4899-9765-8628793E30B0}" destId="{799AE082-4CEE-4F95-88E8-74AFFE0DCB0D}" srcOrd="3" destOrd="0" presId="urn:microsoft.com/office/officeart/2005/8/layout/vList3"/>
    <dgm:cxn modelId="{5CAF5E3A-D017-4648-ADEC-0A1E4B8059D1}" type="presParOf" srcId="{D2472218-9895-4899-9765-8628793E30B0}" destId="{0403DB70-C4BA-446C-8B80-F832A795DC42}" srcOrd="4" destOrd="0" presId="urn:microsoft.com/office/officeart/2005/8/layout/vList3"/>
    <dgm:cxn modelId="{068A2562-4121-47A5-8D68-BAE71687BB9C}" type="presParOf" srcId="{0403DB70-C4BA-446C-8B80-F832A795DC42}" destId="{2C280EF6-DB1F-492C-9DE1-20206F57B6D0}" srcOrd="0" destOrd="0" presId="urn:microsoft.com/office/officeart/2005/8/layout/vList3"/>
    <dgm:cxn modelId="{CCF47458-709E-469E-93FE-105DB3C109A5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056EAB8-36DB-491E-81E1-6E361F00485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58A6464D-0682-43F7-AB70-DB4D2A4BF75D}">
      <dgm:prSet phldrT="[Текст]" custT="1"/>
      <dgm:spPr/>
      <dgm:t>
        <a:bodyPr/>
        <a:lstStyle/>
        <a:p>
          <a:r>
            <a:rPr lang="ru-RU" sz="2400" dirty="0" smtClean="0"/>
            <a:t>Циркулярная экономика</a:t>
          </a:r>
          <a:endParaRPr lang="ru-RU" sz="2400" dirty="0"/>
        </a:p>
      </dgm:t>
    </dgm:pt>
    <dgm:pt modelId="{D80E6189-A455-471E-98D2-0D443C816AB9}" type="parTrans" cxnId="{307807C5-FBFB-40B7-8A7E-C7908EC427A8}">
      <dgm:prSet/>
      <dgm:spPr/>
      <dgm:t>
        <a:bodyPr/>
        <a:lstStyle/>
        <a:p>
          <a:endParaRPr lang="ru-RU"/>
        </a:p>
      </dgm:t>
    </dgm:pt>
    <dgm:pt modelId="{C4665DB0-65DC-45E9-A1DE-412DAB559748}" type="sibTrans" cxnId="{307807C5-FBFB-40B7-8A7E-C7908EC427A8}">
      <dgm:prSet/>
      <dgm:spPr/>
      <dgm:t>
        <a:bodyPr/>
        <a:lstStyle/>
        <a:p>
          <a:endParaRPr lang="ru-RU"/>
        </a:p>
      </dgm:t>
    </dgm:pt>
    <dgm:pt modelId="{553421A0-BAEA-4E4E-ACE2-C6581C988C21}">
      <dgm:prSet phldrT="[Текст]" custT="1"/>
      <dgm:spPr/>
      <dgm:t>
        <a:bodyPr/>
        <a:lstStyle/>
        <a:p>
          <a:r>
            <a:rPr lang="ru-RU" sz="2400" dirty="0" smtClean="0"/>
            <a:t>Промышленные экосистемы</a:t>
          </a:r>
          <a:endParaRPr lang="ru-RU" sz="2400" dirty="0"/>
        </a:p>
      </dgm:t>
    </dgm:pt>
    <dgm:pt modelId="{0F94D88A-989F-436C-BFBF-B6B79234376B}" type="parTrans" cxnId="{2A0A66E7-3E17-49BD-984E-E3B1FD713182}">
      <dgm:prSet/>
      <dgm:spPr/>
      <dgm:t>
        <a:bodyPr/>
        <a:lstStyle/>
        <a:p>
          <a:endParaRPr lang="ru-RU"/>
        </a:p>
      </dgm:t>
    </dgm:pt>
    <dgm:pt modelId="{3E03E3BD-0F2E-471A-8392-BD6ED68DD4B3}" type="sibTrans" cxnId="{2A0A66E7-3E17-49BD-984E-E3B1FD713182}">
      <dgm:prSet/>
      <dgm:spPr/>
      <dgm:t>
        <a:bodyPr/>
        <a:lstStyle/>
        <a:p>
          <a:endParaRPr lang="ru-RU"/>
        </a:p>
      </dgm:t>
    </dgm:pt>
    <dgm:pt modelId="{5CA3B9D7-8EC5-4E78-AEDD-73F50E7F4D76}">
      <dgm:prSet phldrT="[Текст]" custT="1"/>
      <dgm:spPr/>
      <dgm:t>
        <a:bodyPr/>
        <a:lstStyle/>
        <a:p>
          <a:r>
            <a:rPr lang="ru-RU" sz="2400" dirty="0" smtClean="0"/>
            <a:t>Оценка гудвилла</a:t>
          </a:r>
          <a:endParaRPr lang="ru-RU" sz="2400" dirty="0"/>
        </a:p>
      </dgm:t>
    </dgm:pt>
    <dgm:pt modelId="{90DCDEA1-BAB3-4C75-8AA5-6E6E49F693E5}" type="parTrans" cxnId="{15E05D8C-F96A-4F18-BF07-517F916956CF}">
      <dgm:prSet/>
      <dgm:spPr/>
      <dgm:t>
        <a:bodyPr/>
        <a:lstStyle/>
        <a:p>
          <a:endParaRPr lang="ru-RU"/>
        </a:p>
      </dgm:t>
    </dgm:pt>
    <dgm:pt modelId="{30A6666B-F9C0-44E9-8D28-1639288101C8}" type="sibTrans" cxnId="{15E05D8C-F96A-4F18-BF07-517F916956CF}">
      <dgm:prSet/>
      <dgm:spPr/>
      <dgm:t>
        <a:bodyPr/>
        <a:lstStyle/>
        <a:p>
          <a:endParaRPr lang="ru-RU"/>
        </a:p>
      </dgm:t>
    </dgm:pt>
    <dgm:pt modelId="{D2472218-9895-4899-9765-8628793E30B0}" type="pres">
      <dgm:prSet presAssocID="{9056EAB8-36DB-491E-81E1-6E361F00485C}" presName="linearFlow" presStyleCnt="0">
        <dgm:presLayoutVars>
          <dgm:dir/>
          <dgm:resizeHandles val="exact"/>
        </dgm:presLayoutVars>
      </dgm:prSet>
      <dgm:spPr/>
    </dgm:pt>
    <dgm:pt modelId="{2A4C9628-C9F2-4B91-BA47-017883050FC1}" type="pres">
      <dgm:prSet presAssocID="{58A6464D-0682-43F7-AB70-DB4D2A4BF75D}" presName="composite" presStyleCnt="0"/>
      <dgm:spPr/>
    </dgm:pt>
    <dgm:pt modelId="{D3DF3223-B49A-47D8-B9A4-8B14A51FDB36}" type="pres">
      <dgm:prSet presAssocID="{58A6464D-0682-43F7-AB70-DB4D2A4BF75D}" presName="imgShp" presStyleLbl="fgImgPlace1" presStyleIdx="0" presStyleCnt="3"/>
      <dgm:spPr/>
    </dgm:pt>
    <dgm:pt modelId="{A104B33F-5F95-45DB-B089-FF8D5D0524BA}" type="pres">
      <dgm:prSet presAssocID="{58A6464D-0682-43F7-AB70-DB4D2A4BF75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21AC4-56B4-45F2-BCB7-829A90A6A215}" type="pres">
      <dgm:prSet presAssocID="{C4665DB0-65DC-45E9-A1DE-412DAB559748}" presName="spacing" presStyleCnt="0"/>
      <dgm:spPr/>
    </dgm:pt>
    <dgm:pt modelId="{F448255D-EA7E-4189-9E2C-F3D82AB0DE97}" type="pres">
      <dgm:prSet presAssocID="{553421A0-BAEA-4E4E-ACE2-C6581C988C21}" presName="composite" presStyleCnt="0"/>
      <dgm:spPr/>
    </dgm:pt>
    <dgm:pt modelId="{267AC967-07A1-4BC5-93E4-82A214EF031A}" type="pres">
      <dgm:prSet presAssocID="{553421A0-BAEA-4E4E-ACE2-C6581C988C21}" presName="imgShp" presStyleLbl="fgImgPlace1" presStyleIdx="1" presStyleCnt="3"/>
      <dgm:spPr/>
    </dgm:pt>
    <dgm:pt modelId="{EE409B54-28BF-4764-9C68-888C0E4FE2BF}" type="pres">
      <dgm:prSet presAssocID="{553421A0-BAEA-4E4E-ACE2-C6581C988C21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AE082-4CEE-4F95-88E8-74AFFE0DCB0D}" type="pres">
      <dgm:prSet presAssocID="{3E03E3BD-0F2E-471A-8392-BD6ED68DD4B3}" presName="spacing" presStyleCnt="0"/>
      <dgm:spPr/>
    </dgm:pt>
    <dgm:pt modelId="{0403DB70-C4BA-446C-8B80-F832A795DC42}" type="pres">
      <dgm:prSet presAssocID="{5CA3B9D7-8EC5-4E78-AEDD-73F50E7F4D76}" presName="composite" presStyleCnt="0"/>
      <dgm:spPr/>
    </dgm:pt>
    <dgm:pt modelId="{2C280EF6-DB1F-492C-9DE1-20206F57B6D0}" type="pres">
      <dgm:prSet presAssocID="{5CA3B9D7-8EC5-4E78-AEDD-73F50E7F4D76}" presName="imgShp" presStyleLbl="fgImgPlace1" presStyleIdx="2" presStyleCnt="3"/>
      <dgm:spPr/>
    </dgm:pt>
    <dgm:pt modelId="{7832FF1A-CCF9-499B-B5BA-3D57D255E8BD}" type="pres">
      <dgm:prSet presAssocID="{5CA3B9D7-8EC5-4E78-AEDD-73F50E7F4D7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7807C5-FBFB-40B7-8A7E-C7908EC427A8}" srcId="{9056EAB8-36DB-491E-81E1-6E361F00485C}" destId="{58A6464D-0682-43F7-AB70-DB4D2A4BF75D}" srcOrd="0" destOrd="0" parTransId="{D80E6189-A455-471E-98D2-0D443C816AB9}" sibTransId="{C4665DB0-65DC-45E9-A1DE-412DAB559748}"/>
    <dgm:cxn modelId="{DAE247F4-854B-4695-92E8-21D3B20B1B9F}" type="presOf" srcId="{9056EAB8-36DB-491E-81E1-6E361F00485C}" destId="{D2472218-9895-4899-9765-8628793E30B0}" srcOrd="0" destOrd="0" presId="urn:microsoft.com/office/officeart/2005/8/layout/vList3"/>
    <dgm:cxn modelId="{15E05D8C-F96A-4F18-BF07-517F916956CF}" srcId="{9056EAB8-36DB-491E-81E1-6E361F00485C}" destId="{5CA3B9D7-8EC5-4E78-AEDD-73F50E7F4D76}" srcOrd="2" destOrd="0" parTransId="{90DCDEA1-BAB3-4C75-8AA5-6E6E49F693E5}" sibTransId="{30A6666B-F9C0-44E9-8D28-1639288101C8}"/>
    <dgm:cxn modelId="{9D90CFDF-DD66-415B-B7D0-FCA59D07AC79}" type="presOf" srcId="{58A6464D-0682-43F7-AB70-DB4D2A4BF75D}" destId="{A104B33F-5F95-45DB-B089-FF8D5D0524BA}" srcOrd="0" destOrd="0" presId="urn:microsoft.com/office/officeart/2005/8/layout/vList3"/>
    <dgm:cxn modelId="{EEAD1043-74D5-44A2-AAA4-32120B150FA6}" type="presOf" srcId="{5CA3B9D7-8EC5-4E78-AEDD-73F50E7F4D76}" destId="{7832FF1A-CCF9-499B-B5BA-3D57D255E8BD}" srcOrd="0" destOrd="0" presId="urn:microsoft.com/office/officeart/2005/8/layout/vList3"/>
    <dgm:cxn modelId="{4EECA350-FF40-4864-B2F7-E775F1CA144E}" type="presOf" srcId="{553421A0-BAEA-4E4E-ACE2-C6581C988C21}" destId="{EE409B54-28BF-4764-9C68-888C0E4FE2BF}" srcOrd="0" destOrd="0" presId="urn:microsoft.com/office/officeart/2005/8/layout/vList3"/>
    <dgm:cxn modelId="{2A0A66E7-3E17-49BD-984E-E3B1FD713182}" srcId="{9056EAB8-36DB-491E-81E1-6E361F00485C}" destId="{553421A0-BAEA-4E4E-ACE2-C6581C988C21}" srcOrd="1" destOrd="0" parTransId="{0F94D88A-989F-436C-BFBF-B6B79234376B}" sibTransId="{3E03E3BD-0F2E-471A-8392-BD6ED68DD4B3}"/>
    <dgm:cxn modelId="{5DE64775-E994-41AD-BA6B-CE67474E7BEC}" type="presParOf" srcId="{D2472218-9895-4899-9765-8628793E30B0}" destId="{2A4C9628-C9F2-4B91-BA47-017883050FC1}" srcOrd="0" destOrd="0" presId="urn:microsoft.com/office/officeart/2005/8/layout/vList3"/>
    <dgm:cxn modelId="{EA3CC6AF-2719-4910-8D48-67C3AD614AA0}" type="presParOf" srcId="{2A4C9628-C9F2-4B91-BA47-017883050FC1}" destId="{D3DF3223-B49A-47D8-B9A4-8B14A51FDB36}" srcOrd="0" destOrd="0" presId="urn:microsoft.com/office/officeart/2005/8/layout/vList3"/>
    <dgm:cxn modelId="{A4FD6157-0F27-490A-AFB2-727BFFF4DC38}" type="presParOf" srcId="{2A4C9628-C9F2-4B91-BA47-017883050FC1}" destId="{A104B33F-5F95-45DB-B089-FF8D5D0524BA}" srcOrd="1" destOrd="0" presId="urn:microsoft.com/office/officeart/2005/8/layout/vList3"/>
    <dgm:cxn modelId="{0244F617-2D0A-4A47-ADEA-ECF99FD6150A}" type="presParOf" srcId="{D2472218-9895-4899-9765-8628793E30B0}" destId="{5E121AC4-56B4-45F2-BCB7-829A90A6A215}" srcOrd="1" destOrd="0" presId="urn:microsoft.com/office/officeart/2005/8/layout/vList3"/>
    <dgm:cxn modelId="{360E7A85-7DCD-4CA4-BA6D-EEFA07146CA5}" type="presParOf" srcId="{D2472218-9895-4899-9765-8628793E30B0}" destId="{F448255D-EA7E-4189-9E2C-F3D82AB0DE97}" srcOrd="2" destOrd="0" presId="urn:microsoft.com/office/officeart/2005/8/layout/vList3"/>
    <dgm:cxn modelId="{0A3C7A1D-BDAF-4FD1-AC0C-C63D35F2B820}" type="presParOf" srcId="{F448255D-EA7E-4189-9E2C-F3D82AB0DE97}" destId="{267AC967-07A1-4BC5-93E4-82A214EF031A}" srcOrd="0" destOrd="0" presId="urn:microsoft.com/office/officeart/2005/8/layout/vList3"/>
    <dgm:cxn modelId="{397EEDCA-77AD-410C-B5D5-CF112350E5CB}" type="presParOf" srcId="{F448255D-EA7E-4189-9E2C-F3D82AB0DE97}" destId="{EE409B54-28BF-4764-9C68-888C0E4FE2BF}" srcOrd="1" destOrd="0" presId="urn:microsoft.com/office/officeart/2005/8/layout/vList3"/>
    <dgm:cxn modelId="{EB7958AA-EAF4-4966-A601-066E21284455}" type="presParOf" srcId="{D2472218-9895-4899-9765-8628793E30B0}" destId="{799AE082-4CEE-4F95-88E8-74AFFE0DCB0D}" srcOrd="3" destOrd="0" presId="urn:microsoft.com/office/officeart/2005/8/layout/vList3"/>
    <dgm:cxn modelId="{E03BFE71-F324-410B-99CA-FFD896EA46F8}" type="presParOf" srcId="{D2472218-9895-4899-9765-8628793E30B0}" destId="{0403DB70-C4BA-446C-8B80-F832A795DC42}" srcOrd="4" destOrd="0" presId="urn:microsoft.com/office/officeart/2005/8/layout/vList3"/>
    <dgm:cxn modelId="{6CD46CBF-06CD-41AC-9845-5C80E1DCD523}" type="presParOf" srcId="{0403DB70-C4BA-446C-8B80-F832A795DC42}" destId="{2C280EF6-DB1F-492C-9DE1-20206F57B6D0}" srcOrd="0" destOrd="0" presId="urn:microsoft.com/office/officeart/2005/8/layout/vList3"/>
    <dgm:cxn modelId="{C84B06B5-E2E4-4F72-B075-E5C44ABE8ACA}" type="presParOf" srcId="{0403DB70-C4BA-446C-8B80-F832A795DC42}" destId="{7832FF1A-CCF9-499B-B5BA-3D57D255E8B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4B33F-5F95-45DB-B089-FF8D5D0524BA}">
      <dsp:nvSpPr>
        <dsp:cNvPr id="0" name=""/>
        <dsp:cNvSpPr/>
      </dsp:nvSpPr>
      <dsp:spPr>
        <a:xfrm rot="10800000">
          <a:off x="1145893" y="7835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Финансовая отчетность</a:t>
          </a:r>
          <a:endParaRPr lang="ru-RU" sz="3000" kern="1200" dirty="0"/>
        </a:p>
      </dsp:txBody>
      <dsp:txXfrm rot="10800000">
        <a:off x="1416776" y="7835"/>
        <a:ext cx="3406101" cy="1083532"/>
      </dsp:txXfrm>
    </dsp:sp>
    <dsp:sp modelId="{D3DF3223-B49A-47D8-B9A4-8B14A51FDB36}">
      <dsp:nvSpPr>
        <dsp:cNvPr id="0" name=""/>
        <dsp:cNvSpPr/>
      </dsp:nvSpPr>
      <dsp:spPr>
        <a:xfrm>
          <a:off x="655274" y="2341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09B54-28BF-4764-9C68-888C0E4FE2BF}">
      <dsp:nvSpPr>
        <dsp:cNvPr id="0" name=""/>
        <dsp:cNvSpPr/>
      </dsp:nvSpPr>
      <dsp:spPr>
        <a:xfrm rot="10800000">
          <a:off x="1197040" y="1409316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Цифровая экономика</a:t>
          </a:r>
          <a:endParaRPr lang="ru-RU" sz="3000" kern="1200" dirty="0"/>
        </a:p>
      </dsp:txBody>
      <dsp:txXfrm rot="10800000">
        <a:off x="1467923" y="1409316"/>
        <a:ext cx="3406101" cy="1083532"/>
      </dsp:txXfrm>
    </dsp:sp>
    <dsp:sp modelId="{267AC967-07A1-4BC5-93E4-82A214EF031A}">
      <dsp:nvSpPr>
        <dsp:cNvPr id="0" name=""/>
        <dsp:cNvSpPr/>
      </dsp:nvSpPr>
      <dsp:spPr>
        <a:xfrm>
          <a:off x="655274" y="1409316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2FF1A-CCF9-499B-B5BA-3D57D255E8BD}">
      <dsp:nvSpPr>
        <dsp:cNvPr id="0" name=""/>
        <dsp:cNvSpPr/>
      </dsp:nvSpPr>
      <dsp:spPr>
        <a:xfrm rot="10800000">
          <a:off x="1197040" y="2816291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Аудит</a:t>
          </a:r>
          <a:endParaRPr lang="ru-RU" sz="3000" kern="1200" dirty="0"/>
        </a:p>
      </dsp:txBody>
      <dsp:txXfrm rot="10800000">
        <a:off x="1467923" y="2816291"/>
        <a:ext cx="3406101" cy="1083532"/>
      </dsp:txXfrm>
    </dsp:sp>
    <dsp:sp modelId="{2C280EF6-DB1F-492C-9DE1-20206F57B6D0}">
      <dsp:nvSpPr>
        <dsp:cNvPr id="0" name=""/>
        <dsp:cNvSpPr/>
      </dsp:nvSpPr>
      <dsp:spPr>
        <a:xfrm>
          <a:off x="655274" y="2816291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4B33F-5F95-45DB-B089-FF8D5D0524BA}">
      <dsp:nvSpPr>
        <dsp:cNvPr id="0" name=""/>
        <dsp:cNvSpPr/>
      </dsp:nvSpPr>
      <dsp:spPr>
        <a:xfrm rot="10800000">
          <a:off x="1145893" y="7835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финансы</a:t>
          </a:r>
          <a:endParaRPr lang="ru-RU" sz="3300" kern="1200" dirty="0"/>
        </a:p>
      </dsp:txBody>
      <dsp:txXfrm rot="10800000">
        <a:off x="1416776" y="7835"/>
        <a:ext cx="3406101" cy="1083532"/>
      </dsp:txXfrm>
    </dsp:sp>
    <dsp:sp modelId="{D3DF3223-B49A-47D8-B9A4-8B14A51FDB36}">
      <dsp:nvSpPr>
        <dsp:cNvPr id="0" name=""/>
        <dsp:cNvSpPr/>
      </dsp:nvSpPr>
      <dsp:spPr>
        <a:xfrm>
          <a:off x="655274" y="2341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09B54-28BF-4764-9C68-888C0E4FE2BF}">
      <dsp:nvSpPr>
        <dsp:cNvPr id="0" name=""/>
        <dsp:cNvSpPr/>
      </dsp:nvSpPr>
      <dsp:spPr>
        <a:xfrm rot="10800000">
          <a:off x="1197040" y="1409316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РЦБ</a:t>
          </a:r>
          <a:endParaRPr lang="ru-RU" sz="3300" kern="1200" dirty="0"/>
        </a:p>
      </dsp:txBody>
      <dsp:txXfrm rot="10800000">
        <a:off x="1467923" y="1409316"/>
        <a:ext cx="3406101" cy="1083532"/>
      </dsp:txXfrm>
    </dsp:sp>
    <dsp:sp modelId="{267AC967-07A1-4BC5-93E4-82A214EF031A}">
      <dsp:nvSpPr>
        <dsp:cNvPr id="0" name=""/>
        <dsp:cNvSpPr/>
      </dsp:nvSpPr>
      <dsp:spPr>
        <a:xfrm>
          <a:off x="655274" y="1409316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2FF1A-CCF9-499B-B5BA-3D57D255E8BD}">
      <dsp:nvSpPr>
        <dsp:cNvPr id="0" name=""/>
        <dsp:cNvSpPr/>
      </dsp:nvSpPr>
      <dsp:spPr>
        <a:xfrm rot="10800000">
          <a:off x="1197040" y="2816291"/>
          <a:ext cx="3676984" cy="108353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7808" tIns="125730" rIns="234696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инвестиции</a:t>
          </a:r>
          <a:endParaRPr lang="ru-RU" sz="3300" kern="1200" dirty="0"/>
        </a:p>
      </dsp:txBody>
      <dsp:txXfrm rot="10800000">
        <a:off x="1467923" y="2816291"/>
        <a:ext cx="3406101" cy="1083532"/>
      </dsp:txXfrm>
    </dsp:sp>
    <dsp:sp modelId="{2C280EF6-DB1F-492C-9DE1-20206F57B6D0}">
      <dsp:nvSpPr>
        <dsp:cNvPr id="0" name=""/>
        <dsp:cNvSpPr/>
      </dsp:nvSpPr>
      <dsp:spPr>
        <a:xfrm>
          <a:off x="655274" y="2816291"/>
          <a:ext cx="1083532" cy="10835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4B33F-5F95-45DB-B089-FF8D5D0524BA}">
      <dsp:nvSpPr>
        <dsp:cNvPr id="0" name=""/>
        <dsp:cNvSpPr/>
      </dsp:nvSpPr>
      <dsp:spPr>
        <a:xfrm rot="10800000">
          <a:off x="1384798" y="2359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Малый бизнес</a:t>
          </a:r>
          <a:endParaRPr lang="ru-RU" sz="2400" kern="1200" dirty="0"/>
        </a:p>
      </dsp:txBody>
      <dsp:txXfrm rot="10800000">
        <a:off x="1666926" y="2359"/>
        <a:ext cx="4095636" cy="1128513"/>
      </dsp:txXfrm>
    </dsp:sp>
    <dsp:sp modelId="{D3DF3223-B49A-47D8-B9A4-8B14A51FDB36}">
      <dsp:nvSpPr>
        <dsp:cNvPr id="0" name=""/>
        <dsp:cNvSpPr/>
      </dsp:nvSpPr>
      <dsp:spPr>
        <a:xfrm>
          <a:off x="820541" y="2359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09B54-28BF-4764-9C68-888C0E4FE2BF}">
      <dsp:nvSpPr>
        <dsp:cNvPr id="0" name=""/>
        <dsp:cNvSpPr/>
      </dsp:nvSpPr>
      <dsp:spPr>
        <a:xfrm rot="10800000">
          <a:off x="1384798" y="1467743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Социальное предпринимательство</a:t>
          </a:r>
          <a:endParaRPr lang="ru-RU" sz="2400" kern="1200" dirty="0"/>
        </a:p>
      </dsp:txBody>
      <dsp:txXfrm rot="10800000">
        <a:off x="1666926" y="1467743"/>
        <a:ext cx="4095636" cy="1128513"/>
      </dsp:txXfrm>
    </dsp:sp>
    <dsp:sp modelId="{267AC967-07A1-4BC5-93E4-82A214EF031A}">
      <dsp:nvSpPr>
        <dsp:cNvPr id="0" name=""/>
        <dsp:cNvSpPr/>
      </dsp:nvSpPr>
      <dsp:spPr>
        <a:xfrm>
          <a:off x="820541" y="1467743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2FF1A-CCF9-499B-B5BA-3D57D255E8BD}">
      <dsp:nvSpPr>
        <dsp:cNvPr id="0" name=""/>
        <dsp:cNvSpPr/>
      </dsp:nvSpPr>
      <dsp:spPr>
        <a:xfrm rot="10800000">
          <a:off x="1384798" y="2933126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Цифровая экономика</a:t>
          </a:r>
          <a:endParaRPr lang="ru-RU" sz="2400" kern="1200" dirty="0"/>
        </a:p>
      </dsp:txBody>
      <dsp:txXfrm rot="10800000">
        <a:off x="1666926" y="2933126"/>
        <a:ext cx="4095636" cy="1128513"/>
      </dsp:txXfrm>
    </dsp:sp>
    <dsp:sp modelId="{2C280EF6-DB1F-492C-9DE1-20206F57B6D0}">
      <dsp:nvSpPr>
        <dsp:cNvPr id="0" name=""/>
        <dsp:cNvSpPr/>
      </dsp:nvSpPr>
      <dsp:spPr>
        <a:xfrm>
          <a:off x="820541" y="2933126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4B33F-5F95-45DB-B089-FF8D5D0524BA}">
      <dsp:nvSpPr>
        <dsp:cNvPr id="0" name=""/>
        <dsp:cNvSpPr/>
      </dsp:nvSpPr>
      <dsp:spPr>
        <a:xfrm rot="10800000">
          <a:off x="1384798" y="2359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Циркулярная экономика</a:t>
          </a:r>
          <a:endParaRPr lang="ru-RU" sz="2400" kern="1200" dirty="0"/>
        </a:p>
      </dsp:txBody>
      <dsp:txXfrm rot="10800000">
        <a:off x="1666926" y="2359"/>
        <a:ext cx="4095636" cy="1128513"/>
      </dsp:txXfrm>
    </dsp:sp>
    <dsp:sp modelId="{D3DF3223-B49A-47D8-B9A4-8B14A51FDB36}">
      <dsp:nvSpPr>
        <dsp:cNvPr id="0" name=""/>
        <dsp:cNvSpPr/>
      </dsp:nvSpPr>
      <dsp:spPr>
        <a:xfrm>
          <a:off x="820541" y="2359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09B54-28BF-4764-9C68-888C0E4FE2BF}">
      <dsp:nvSpPr>
        <dsp:cNvPr id="0" name=""/>
        <dsp:cNvSpPr/>
      </dsp:nvSpPr>
      <dsp:spPr>
        <a:xfrm rot="10800000">
          <a:off x="1384798" y="1467743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Промышленные экосистемы</a:t>
          </a:r>
          <a:endParaRPr lang="ru-RU" sz="2400" kern="1200" dirty="0"/>
        </a:p>
      </dsp:txBody>
      <dsp:txXfrm rot="10800000">
        <a:off x="1666926" y="1467743"/>
        <a:ext cx="4095636" cy="1128513"/>
      </dsp:txXfrm>
    </dsp:sp>
    <dsp:sp modelId="{267AC967-07A1-4BC5-93E4-82A214EF031A}">
      <dsp:nvSpPr>
        <dsp:cNvPr id="0" name=""/>
        <dsp:cNvSpPr/>
      </dsp:nvSpPr>
      <dsp:spPr>
        <a:xfrm>
          <a:off x="820541" y="1467743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2FF1A-CCF9-499B-B5BA-3D57D255E8BD}">
      <dsp:nvSpPr>
        <dsp:cNvPr id="0" name=""/>
        <dsp:cNvSpPr/>
      </dsp:nvSpPr>
      <dsp:spPr>
        <a:xfrm rot="10800000">
          <a:off x="1384798" y="2933126"/>
          <a:ext cx="4377764" cy="112851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643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Оценка гудвилла</a:t>
          </a:r>
          <a:endParaRPr lang="ru-RU" sz="2400" kern="1200" dirty="0"/>
        </a:p>
      </dsp:txBody>
      <dsp:txXfrm rot="10800000">
        <a:off x="1666926" y="2933126"/>
        <a:ext cx="4095636" cy="1128513"/>
      </dsp:txXfrm>
    </dsp:sp>
    <dsp:sp modelId="{2C280EF6-DB1F-492C-9DE1-20206F57B6D0}">
      <dsp:nvSpPr>
        <dsp:cNvPr id="0" name=""/>
        <dsp:cNvSpPr/>
      </dsp:nvSpPr>
      <dsp:spPr>
        <a:xfrm>
          <a:off x="820541" y="2933126"/>
          <a:ext cx="1128513" cy="112851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B5398-F315-448B-B065-F664D63DCA90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D7203-5AB5-430D-93D7-DAD0891254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584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6959586/Student_kafedry_ehkonomiki_i" TargetMode="External"/><Relationship Id="rId7" Type="http://schemas.openxmlformats.org/officeDocument/2006/relationships/hyperlink" Target="http://www.vvsu.ru/latest/article/2148378965/Chto_zhdet_zajomshhikov_i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8400278/Chto_zhdet_zajomshhikov_i" TargetMode="External"/><Relationship Id="rId5" Type="http://schemas.openxmlformats.org/officeDocument/2006/relationships/hyperlink" Target="http://www.vvsu.ru/latest/article/2148400334/Molodojj_analitik_Evrazii_vypusknik" TargetMode="External"/><Relationship Id="rId4" Type="http://schemas.openxmlformats.org/officeDocument/2006/relationships/hyperlink" Target="http://www.vvsu.ru/latest/article/2148399412/Molodojj_analitik_Evrazii_vypusknik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8401971/Vypusknica_kafedry_ehkonomiki_i" TargetMode="External"/><Relationship Id="rId7" Type="http://schemas.openxmlformats.org/officeDocument/2006/relationships/hyperlink" Target="http://www.vvsu.ru/latest/article/2145015849/XVIII_mezhdunarodnaja_nauchno_prakticheskaja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043755/Rabota_sekcii_Aktual_nye" TargetMode="External"/><Relationship Id="rId5" Type="http://schemas.openxmlformats.org/officeDocument/2006/relationships/hyperlink" Target="http://www.vvsu.ru/latest/article/2146502525/MSFO_iz_pervykh_ruk" TargetMode="External"/><Relationship Id="rId4" Type="http://schemas.openxmlformats.org/officeDocument/2006/relationships/hyperlink" Target="http://www.vvsu.ru/latest/article/2148401057/Vypusknica_kafedry_ehkonomiki_i" TargetMode="Externa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vsu.ru/latest/article/2146910500/Student_VGUEhS_Artem_Pustovarov" TargetMode="External"/><Relationship Id="rId3" Type="http://schemas.openxmlformats.org/officeDocument/2006/relationships/hyperlink" Target="http://www.vvsu.ru/latest/article/2146959586/Student_kafedry_ehkonomiki_i" TargetMode="External"/><Relationship Id="rId7" Type="http://schemas.openxmlformats.org/officeDocument/2006/relationships/hyperlink" Target="http://www.vvsu.ru/latest/article/2148254402/Vypusknaja_rabota_bakalavra_VGUEhS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8252119/Vypusknaja_rabota_bakalavra_VGUEhS" TargetMode="External"/><Relationship Id="rId11" Type="http://schemas.openxmlformats.org/officeDocument/2006/relationships/hyperlink" Target="http://www.vvsu.ru/latest/article/10808859/The_Nature_and_Problems" TargetMode="External"/><Relationship Id="rId5" Type="http://schemas.openxmlformats.org/officeDocument/2006/relationships/hyperlink" Target="http://www.vvsu.ru/latest/article/2148400334/Molodojj_analitik_Evrazii_vypusknik" TargetMode="External"/><Relationship Id="rId10" Type="http://schemas.openxmlformats.org/officeDocument/2006/relationships/hyperlink" Target="http://www.vvsu.ru/latest/article/2145189404/Vo_VGUEhS_startoval_proekt" TargetMode="External"/><Relationship Id="rId4" Type="http://schemas.openxmlformats.org/officeDocument/2006/relationships/hyperlink" Target="http://www.vvsu.ru/latest/article/2148399412/Molodojj_analitik_Evrazii_vypusknik" TargetMode="External"/><Relationship Id="rId9" Type="http://schemas.openxmlformats.org/officeDocument/2006/relationships/hyperlink" Target="http://www.vvsu.ru/latest/article/2146896850/Student_VGUEhS_Artem_Pustovarov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6671004/VGUEhS_i_Vladivostokskijj_Centr" TargetMode="External"/><Relationship Id="rId7" Type="http://schemas.openxmlformats.org/officeDocument/2006/relationships/hyperlink" Target="http://www.vvsu.ru/latest/article/2145877997/Partnerskijj_proekt_VGUEhS_finansy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385960/Vo_VGUEhS_proshel_Vserossijjskijj" TargetMode="External"/><Relationship Id="rId5" Type="http://schemas.openxmlformats.org/officeDocument/2006/relationships/hyperlink" Target="http://www.vvsu.ru/latest/article/2146381568/Vo_VGUEhS_proshel_Vserossijjskijj" TargetMode="External"/><Relationship Id="rId4" Type="http://schemas.openxmlformats.org/officeDocument/2006/relationships/hyperlink" Target="http://www.vvsu.ru/latest/article/2146663006/Studenty_VGUEhS_issledovali_migracionnye" TargetMode="External"/></Relationships>
</file>

<file path=ppt/notesSlides/_rels/notes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vsu.ru/latest/article/2146479716/Pobeda_prepodavatelja_kafedry_v" TargetMode="External"/><Relationship Id="rId3" Type="http://schemas.openxmlformats.org/officeDocument/2006/relationships/hyperlink" Target="http://www.vvsu.ru/latest/article/2146966461/Vypusknik_VGUEhS_amp_8212" TargetMode="External"/><Relationship Id="rId7" Type="http://schemas.openxmlformats.org/officeDocument/2006/relationships/hyperlink" Target="http://www.vvsu.ru/latest/article/2146670255/Vo_VGUEhS_organizovano_Predstavitel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670076/Vo_VGUEhS_organizovano_Predstavitel" TargetMode="External"/><Relationship Id="rId5" Type="http://schemas.openxmlformats.org/officeDocument/2006/relationships/hyperlink" Target="http://www.vvsu.ru/latest/article/2146688392/Proekt_Granit_nauki_VGUEhS" TargetMode="External"/><Relationship Id="rId10" Type="http://schemas.openxmlformats.org/officeDocument/2006/relationships/hyperlink" Target="http://www.vvsu.ru/latest/article/2146386122/Kafedra_ehkonomiki_i_upravlenija" TargetMode="External"/><Relationship Id="rId4" Type="http://schemas.openxmlformats.org/officeDocument/2006/relationships/hyperlink" Target="http://www.vvsu.ru/latest/article/2146853452/Prepodavatelejj_VGUEhS_priglashajut_k" TargetMode="External"/><Relationship Id="rId9" Type="http://schemas.openxmlformats.org/officeDocument/2006/relationships/hyperlink" Target="http://www.vvsu.ru/latest/article/2146386720/Prepodavateli_kafedry_prinjali_uchastie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6671004/VGUEhS_i_Vladivostokskijj_Centr" TargetMode="External"/><Relationship Id="rId7" Type="http://schemas.openxmlformats.org/officeDocument/2006/relationships/hyperlink" Target="http://www.vvsu.ru/latest/article/2145877997/Partnerskijj_proekt_VGUEhS_finansy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385960/Vo_VGUEhS_proshel_Vserossijjskijj" TargetMode="External"/><Relationship Id="rId5" Type="http://schemas.openxmlformats.org/officeDocument/2006/relationships/hyperlink" Target="http://www.vvsu.ru/latest/article/2146381568/Vo_VGUEhS_proshel_Vserossijjskijj" TargetMode="External"/><Relationship Id="rId4" Type="http://schemas.openxmlformats.org/officeDocument/2006/relationships/hyperlink" Target="http://www.vvsu.ru/latest/article/2146663006/Studenty_VGUEhS_issledovali_migracionnye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6671004/VGUEhS_i_Vladivostokskijj_Centr" TargetMode="External"/><Relationship Id="rId7" Type="http://schemas.openxmlformats.org/officeDocument/2006/relationships/hyperlink" Target="http://www.vvsu.ru/latest/article/2145877997/Partnerskijj_proekt_VGUEhS_finansy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385960/Vo_VGUEhS_proshel_Vserossijjskijj" TargetMode="External"/><Relationship Id="rId5" Type="http://schemas.openxmlformats.org/officeDocument/2006/relationships/hyperlink" Target="http://www.vvsu.ru/latest/article/2146381568/Vo_VGUEhS_proshel_Vserossijjskijj" TargetMode="External"/><Relationship Id="rId4" Type="http://schemas.openxmlformats.org/officeDocument/2006/relationships/hyperlink" Target="http://www.vvsu.ru/latest/article/2146663006/Studenty_VGUEhS_issledovali_migracionnye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vsu.ru/latest/article/2146671004/VGUEhS_i_Vladivostokskijj_Centr" TargetMode="External"/><Relationship Id="rId7" Type="http://schemas.openxmlformats.org/officeDocument/2006/relationships/hyperlink" Target="http://www.vvsu.ru/latest/article/2145877997/Partnerskijj_proekt_VGUEhS_finansy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vvsu.ru/latest/article/2146385960/Vo_VGUEhS_proshel_Vserossijjskijj" TargetMode="External"/><Relationship Id="rId5" Type="http://schemas.openxmlformats.org/officeDocument/2006/relationships/hyperlink" Target="http://www.vvsu.ru/latest/article/2146381568/Vo_VGUEhS_proshel_Vserossijjskijj" TargetMode="External"/><Relationship Id="rId4" Type="http://schemas.openxmlformats.org/officeDocument/2006/relationships/hyperlink" Target="http://www.vvsu.ru/latest/article/2146663006/Studenty_VGUEhS_issledovali_migracionnye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002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069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12.03.2021Студент кафедры экономики и управления Артем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Безусловно во ВГУЭС лучшее образование.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Новости27.01.2021Молодой аналитик Евразии: выпускник кафедры экономики и управления ВГУЭС Артём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награжден дипломом Международного конкурса.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Статьи27.01.2021Молодой аналитик Евразии: выпускник кафедры экономики и управления ВГУЭС Артём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награжден дипломом Международного конкурса.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Новости18.01.2021Что ждет заёмщиков и банки в 2021 году: эксперт в области экономики, доцент кафедры экономики и управления ВГУЭС Андрей Корень дает прогноз на текущий год.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Статьи18.01.2021Что ждет заёмщиков и банки в 2021 году: эксперт в области экономики, доцент кафедры экономики и управления ВГУЭС Андрей Корень дает прогноз на текущий год.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421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28.01.2021Выпускница кафедры экономики и управления ВГУЭС Анастасия Зайцева — победитель Международного конкурса «Технологии развития будущего».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Новости27.01.2021Выпускница кафедры экономики и управления ВГУЭС Зайцева Анастасия была награждена дипломом за первое место.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Новости03.12.2019МСФО из первых рук: лекция старшего менеджера компании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Deloitte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студентам ВГУЭС.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Статьи19.04.2019Работа секции «Актуальные проблемы учета, налогообложения и финансов в современной экономике» XХI Международной научно-практической конференции-конкурса.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Новости29.04.2016XVIII международная научно-практическая конференция-конкурс студентов, аспирантов и молодых учёных «Интеллектуальный потенциал вузов – на развитие Дальневосточного региона России и стран АТР».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117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12.03.2021Студент кафедры экономики и управления Артем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Безусловно во ВГУЭС лучшее образование.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Новости27.01.2021Молодой аналитик Евразии: выпускник кафедры экономики и управления ВГУЭС Артём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награжден дипломом Международного конкурса.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Статьи27.01.2021Молодой аналитик Евразии: выпускник кафедры экономики и управления ВГУЭС Артём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награжден дипломом Международного конкурса.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Новости09.12.2020Выпускная работа бакалавра ВГУЭС Артема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заняла второе место в студенческой олимпиаде по бухгалтерскому учету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СПбГЭУ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Новости09.12.2020Выпускная работа бакалавра ВГУЭС Артема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заняла второе место в студенческой олимпиаде по бухгалтерскому учету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СПбГЭУ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endParaRPr lang="ru-RU" sz="120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dirty="0" err="1" smtClean="0"/>
              <a:t>ДатаКраткое</a:t>
            </a:r>
            <a:r>
              <a:rPr lang="ru-RU" dirty="0" smtClean="0"/>
              <a:t> описаниеТип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18.05.2020Студент ВГУЭС Артем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победитель, занявший третье место, XXIII Всероссийского конкурса научных работ молодежи «Экономический рост России».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Новости17.05.2020Студент ВГУЭС Артем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Пустоваров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— победитель, занявший третье место, XXIII Всероссийского конкурса научных работ молодежи «Экономический рост России».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Новости24.11.2016Во ВГУЭС стартовал проект «Гранит науки».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Новости09.12.2015The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Nature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Problems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Tax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Administration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Russian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Federation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/>
              </a:rPr>
              <a:t> 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010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14.02.2020ВГУЭС и Владивостокский Центр развития предпринимательства договорились о долгосрочном сотрудничестве.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Новости06.02.2020Студенты ВГУЭС исследовали миграционные настроения в Приморском крае.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Новости27.12.2018Партнерский проект ВГУЭС: финансы и студенты.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505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15.06.2020Выпускник ВГУЭС — 2020 Эрик Чудаев: хотелось бы продолжить обучение и построение карьеры в своем университете.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Статьи20.04.2020Преподавателей ВГУЭС приглашают к участию в конкурсе «Золотые Имена Высшей Школы».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Новости05.03.2020Проект «Гранит науки» ВГУЭС: прием заявок открыт.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13.02.2020Во ВГУЭС организовано Представительство Межрегиональной общественной организации «Лига Преподавателей Высшей Школы».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Новости13.02.2020Во ВГУЭС организовано Представительство Межрегиональной общественной организации «Лига Преподавателей Высшей Школы».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Новости15.11.2019Победа преподавателя кафедры в конкурсе вузов Российской Федерации «Золотые Имена Высшей Школы» 2019 года.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Новости14.10.2019Преподаватели кафедры приняли участие в Дальневосточном форуме предпринимателей - 2019 в г. Хабаровск.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Новости12.10.2019Кафедра экономики и управления выступила организатором площадок IX Всероссийского фестиваля науки NAUKA 0+.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194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14.02.2020ВГУЭС и Владивостокский Центр развития предпринимательства договорились о долгосрочном сотрудничестве.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Новости06.02.2020Студенты ВГУЭС исследовали миграционные настроения в Приморском крае.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Новости27.12.2018Партнерский проект ВГУЭС: финансы и студенты.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932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14.02.2020ВГУЭС и Владивостокский Центр развития предпринимательства договорились о долгосрочном сотрудничестве.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Новости06.02.2020Студенты ВГУЭС исследовали миграционные настроения в Приморском крае.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Новости27.12.2018Партнерский проект ВГУЭС: финансы и студенты.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</a:t>
            </a:r>
            <a:r>
              <a:rPr lang="ru-RU" sz="120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426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14.02.2020ВГУЭС и Владивостокский Центр развития предпринимательства договорились о долгосрочном сотрудничестве.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Новости06.02.2020Студенты ВГУЭС исследовали миграционные настроения в Приморском крае.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Статьи11.10.2019Во ВГУЭС прошел Всероссийский экономический диктант - акция, проверяющая финансовую грамотность.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 Подробнее →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Новости27.12.2018Партнерский проект ВГУЭС: финансы и студенты.</a:t>
            </a:r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 </a:t>
            </a:r>
            <a:r>
              <a:rPr lang="ru-RU" sz="120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650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12.10.2021	Книги ВГУЭС награждены дипломами конкурсов «Университетская книга – 2021» и «Печатный Двор». Подробнее →	Новости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05.02.2021	Ректор ВГУЭС Татьяна Терентьева: ВГУЭС выступит с инициативой создания научного консорциума для развития научных идей. Подробнее →	Статьи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14.10.2019	Преподаватели кафедры приняли участие в Дальневосточном форуме предпринимателей - 2019 в г. Хабаровск. Подробнее →	Новости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03.05.2017	Поздравляем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Смицких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Ксению Викторовну с присвоением ВАК ученой степени кандидата экономических наук. Подробнее →	Новости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03.05.2017	Поздравляем старшего преподавателя Кафедры управления Ксению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Смицких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 утверждением в учёной степени. Подробнее →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96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7203-5AB5-430D-93D7-DAD08912546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347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gradFill>
          <a:gsLst>
            <a:gs pos="0">
              <a:srgbClr val="4050E5"/>
            </a:gs>
            <a:gs pos="100000">
              <a:srgbClr val="C833FF"/>
            </a:gs>
          </a:gsLst>
          <a:lin ang="5400700" scaled="0"/>
        </a:gra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34"/>
            <a:ext cx="9144000" cy="685803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2438551" y="2415933"/>
            <a:ext cx="42669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5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438551" y="3786739"/>
            <a:ext cx="4266900" cy="10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1pPr>
            <a:lvl2pPr lvl="1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2pPr>
            <a:lvl3pPr lvl="2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3pPr>
            <a:lvl4pPr lvl="3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4pPr>
            <a:lvl5pPr lvl="4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5pPr>
            <a:lvl6pPr lvl="5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6pPr>
            <a:lvl7pPr lvl="6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7pPr>
            <a:lvl8pPr lvl="7" algn="ctr" rtl="0"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8pPr>
            <a:lvl9pPr lvl="8" algn="ctr" rtl="0">
              <a:spcBef>
                <a:spcPts val="750"/>
              </a:spcBef>
              <a:spcAft>
                <a:spcPts val="750"/>
              </a:spcAft>
              <a:buClr>
                <a:schemeClr val="lt1"/>
              </a:buClr>
              <a:buSzPts val="1800"/>
              <a:buNone/>
              <a:defRPr sz="135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52926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bg>
      <p:bgPr>
        <a:gradFill>
          <a:gsLst>
            <a:gs pos="0">
              <a:srgbClr val="46E180"/>
            </a:gs>
            <a:gs pos="100000">
              <a:srgbClr val="B8DF32"/>
            </a:gs>
          </a:gsLst>
          <a:lin ang="5400700" scaled="0"/>
        </a:gra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699000" y="1215600"/>
            <a:ext cx="2020800" cy="4436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844327" y="1073767"/>
            <a:ext cx="2250300" cy="472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342900" lvl="0" indent="-257175">
              <a:spcBef>
                <a:spcPts val="450"/>
              </a:spcBef>
              <a:spcAft>
                <a:spcPts val="0"/>
              </a:spcAft>
              <a:buSzPts val="1800"/>
              <a:buChar char="◦"/>
              <a:defRPr sz="1350"/>
            </a:lvl1pPr>
            <a:lvl2pPr marL="685800" lvl="1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2pPr>
            <a:lvl3pPr marL="1028700" lvl="2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3pPr>
            <a:lvl4pPr marL="1371600" lvl="3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4pPr>
            <a:lvl5pPr marL="1714500" lvl="4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5pPr>
            <a:lvl6pPr marL="2057400" lvl="5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6pPr>
            <a:lvl7pPr marL="2400300" lvl="6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7pPr>
            <a:lvl8pPr marL="2743200" lvl="7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8pPr>
            <a:lvl9pPr marL="3086100" lvl="8" indent="-257175">
              <a:spcBef>
                <a:spcPts val="750"/>
              </a:spcBef>
              <a:spcAft>
                <a:spcPts val="750"/>
              </a:spcAft>
              <a:buSzPts val="1800"/>
              <a:buChar char="◦"/>
              <a:defRPr sz="135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2"/>
          </p:nvPr>
        </p:nvSpPr>
        <p:spPr>
          <a:xfrm>
            <a:off x="6436626" y="1073767"/>
            <a:ext cx="2250300" cy="472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342900" lvl="0" indent="-257175">
              <a:spcBef>
                <a:spcPts val="450"/>
              </a:spcBef>
              <a:spcAft>
                <a:spcPts val="0"/>
              </a:spcAft>
              <a:buSzPts val="1800"/>
              <a:buChar char="◦"/>
              <a:defRPr sz="1350"/>
            </a:lvl1pPr>
            <a:lvl2pPr marL="685800" lvl="1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2pPr>
            <a:lvl3pPr marL="1028700" lvl="2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3pPr>
            <a:lvl4pPr marL="1371600" lvl="3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4pPr>
            <a:lvl5pPr marL="1714500" lvl="4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5pPr>
            <a:lvl6pPr marL="2057400" lvl="5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6pPr>
            <a:lvl7pPr marL="2400300" lvl="6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7pPr>
            <a:lvl8pPr marL="2743200" lvl="7" indent="-257175">
              <a:spcBef>
                <a:spcPts val="750"/>
              </a:spcBef>
              <a:spcAft>
                <a:spcPts val="0"/>
              </a:spcAft>
              <a:buSzPts val="1800"/>
              <a:buChar char="◦"/>
              <a:defRPr sz="1350"/>
            </a:lvl8pPr>
            <a:lvl9pPr marL="3086100" lvl="8" indent="-257175">
              <a:spcBef>
                <a:spcPts val="750"/>
              </a:spcBef>
              <a:spcAft>
                <a:spcPts val="750"/>
              </a:spcAft>
              <a:buSzPts val="1800"/>
              <a:buChar char="◦"/>
              <a:defRPr sz="135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8480586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B7B7B7"/>
                </a:solidFill>
              </a:rPr>
              <a:pPr/>
              <a:t>‹#›</a:t>
            </a:fld>
            <a:endParaRPr lang="en">
              <a:solidFill>
                <a:srgbClr val="B7B7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207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gradFill>
          <a:gsLst>
            <a:gs pos="0">
              <a:srgbClr val="E61E7F"/>
            </a:gs>
            <a:gs pos="100000">
              <a:srgbClr val="FF9900"/>
            </a:gs>
          </a:gsLst>
          <a:lin ang="5400700" scaled="0"/>
        </a:gra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480586" y="6333135"/>
            <a:ext cx="5487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B7B7B7"/>
                </a:solidFill>
              </a:rPr>
              <a:pPr/>
              <a:t>‹#›</a:t>
            </a:fld>
            <a:endParaRPr lang="en">
              <a:solidFill>
                <a:srgbClr val="B7B7B7"/>
              </a:solidFill>
            </a:endParaRPr>
          </a:p>
        </p:txBody>
      </p:sp>
      <p:pic>
        <p:nvPicPr>
          <p:cNvPr id="54" name="Google Shape;54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4781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C78D8"/>
            </a:gs>
            <a:gs pos="100000">
              <a:srgbClr val="00FFFF"/>
            </a:gs>
          </a:gsLst>
          <a:lin ang="54007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9000" y="1215600"/>
            <a:ext cx="2020800" cy="44368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44325" y="1073767"/>
            <a:ext cx="4842600" cy="47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6830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6" y="6333135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B7B7B7"/>
                </a:solidFill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B7B7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71375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5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7.png"/><Relationship Id="rId9" Type="http://schemas.microsoft.com/office/2007/relationships/diagramDrawing" Target="../diagrams/drawing4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652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9512" y="106784"/>
            <a:ext cx="6336704" cy="209807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Новые тренды российской </a:t>
            </a:r>
            <a:r>
              <a:rPr lang="ru-RU" sz="2400" dirty="0" smtClean="0">
                <a:latin typeface="Arial Black" panose="020B0A04020102020204" pitchFamily="34" charset="0"/>
              </a:rPr>
              <a:t>экономики на развитие </a:t>
            </a:r>
          </a:p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кафедры экономики и управления ВГУЭС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796" y="4736269"/>
            <a:ext cx="6336704" cy="209807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Arial Black" panose="020B0A04020102020204" pitchFamily="34" charset="0"/>
              </a:rPr>
              <a:t>Выбери своего научного </a:t>
            </a:r>
            <a:r>
              <a:rPr lang="ru-RU" sz="2400" dirty="0" err="1" smtClean="0">
                <a:latin typeface="Arial Black" panose="020B0A04020102020204" pitchFamily="34" charset="0"/>
              </a:rPr>
              <a:t>коуча</a:t>
            </a:r>
            <a:r>
              <a:rPr lang="ru-RU" sz="2400" dirty="0" smtClean="0">
                <a:latin typeface="Arial Black" panose="020B0A04020102020204" pitchFamily="34" charset="0"/>
              </a:rPr>
              <a:t>!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505" y="0"/>
            <a:ext cx="518161" cy="110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27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Зачем?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Научная стипендия;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Бюджетное место в магистратуре;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Soft skills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Hard skills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Делать мир лучше</a:t>
            </a: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50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2692AE-B3F4-4DA6-8448-459DEA854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6C07FB7-1C6C-4EA4-9AEF-F9AD993544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2EA713C-9A5B-4C4D-91F4-5094059EE1F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6FA18E1-8A55-41B8-9572-7C773DFB18E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>
                <a:solidFill>
                  <a:srgbClr val="B7B7B7"/>
                </a:solidFill>
              </a:rPr>
              <a:pPr/>
              <a:t>3</a:t>
            </a:fld>
            <a:endParaRPr lang="en">
              <a:solidFill>
                <a:srgbClr val="B7B7B7"/>
              </a:solidFill>
            </a:endParaRPr>
          </a:p>
        </p:txBody>
      </p:sp>
      <p:graphicFrame>
        <p:nvGraphicFramePr>
          <p:cNvPr id="6" name="Объект 3">
            <a:extLst>
              <a:ext uri="{FF2B5EF4-FFF2-40B4-BE49-F238E27FC236}">
                <a16:creationId xmlns:a16="http://schemas.microsoft.com/office/drawing/2014/main" xmlns="" id="{5EDE68FF-047C-489A-98E1-8DA2139A397E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0" y="857251"/>
          <a:ext cx="9144000" cy="52068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486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049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48609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</a:rPr>
                        <a:t>Наименование стипендии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Повышенная государственная академическая стипендия </a:t>
                      </a:r>
                    </a:p>
                    <a:p>
                      <a:pPr algn="ctr"/>
                      <a:endParaRPr lang="ru-RU" sz="1400" b="0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Именная стипендия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</a:rPr>
                        <a:t> ВГУЭС за особые достижения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1085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За что назначается  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 gridSpan="2">
                  <a:txBody>
                    <a:bodyPr/>
                    <a:lstStyle/>
                    <a:p>
                      <a:pPr marL="0" marR="0" lvl="0" indent="0" algn="l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За  особые достижения в 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учебной, научно-исследовательской, общественной, культурно-творческой и спортивной деятельности 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15051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Кому назначается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Студентам обучающимся по очной форме за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счет бюджетных ассигнований (бюджетники) 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Студентам обучающимся за счет физических и юридических лиц (договорники)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3034">
                <a:tc rowSpan="2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Размер стипендии рублей в месяц 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Устанавливается стипендиальной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комиссией ВГУЭС </a:t>
                      </a:r>
                    </a:p>
                    <a:p>
                      <a:pPr algn="ctr"/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( на весенний семестр 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20-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1 </a:t>
                      </a:r>
                      <a:r>
                        <a:rPr lang="ru-RU" sz="1400" baseline="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у.г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)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1196">
                <a:tc vMerge="1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pPr marL="0" marR="0" lvl="0" indent="0" algn="ctr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15 000,13 000,1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000 руб.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8000 руб.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63034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Количество стипендий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 gridSpan="2">
                  <a:txBody>
                    <a:bodyPr/>
                    <a:lstStyle/>
                    <a:p>
                      <a:pPr marL="0" marR="0" lvl="0" indent="0" algn="ctr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Устанавливается стипендиальной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комиссией ВГУЭС </a:t>
                      </a:r>
                    </a:p>
                    <a:p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81491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Нормативные документы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Положение о стипендиальном обеспечении и других формах материальной поддержки обучающихся» (пункт 7 СК-СТО-ПЛ-04-110-2017) 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Положение об именной стипендии</a:t>
                      </a:r>
                      <a:r>
                        <a:rPr lang="ru-RU" sz="1400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ВГУЭС за особые достижения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 обучающихся» (СК-СТО-ПЛ-04-1.1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40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-201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Arial Narrow" panose="020B0606020202030204" pitchFamily="34" charset="0"/>
                        </a:rPr>
                        <a:t>) </a:t>
                      </a:r>
                    </a:p>
                    <a:p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0290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9DBA4D-BAE7-49D7-BE48-C2527E1B1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931AA37-2679-40CF-862A-C913D8E826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1601C84-4005-483E-A289-252B0A2C1EB3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1C32DA8-BC7C-4357-81E2-5D8F8AFA991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>
                <a:solidFill>
                  <a:srgbClr val="B7B7B7"/>
                </a:solidFill>
              </a:rPr>
              <a:pPr/>
              <a:t>4</a:t>
            </a:fld>
            <a:endParaRPr lang="en">
              <a:solidFill>
                <a:srgbClr val="B7B7B7"/>
              </a:solidFill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501B5010-FFC3-4781-81BF-91633E1BDC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" y="-143777"/>
          <a:ext cx="10183727" cy="8413432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0587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90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70534"/>
                <a:gridCol w="1232034"/>
                <a:gridCol w="1232036"/>
                <a:gridCol w="1300925"/>
                <a:gridCol w="1221090"/>
                <a:gridCol w="1559293"/>
              </a:tblGrid>
              <a:tr h="1289785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Наименование стипендии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Президента РФ </a:t>
                      </a:r>
                    </a:p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(по направлениям)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Правительства РФ </a:t>
                      </a:r>
                    </a:p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(по  направлениям)</a:t>
                      </a: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Президента РФ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 Narrow" panose="020B0606020202030204" pitchFamily="34" charset="0"/>
                        </a:rPr>
                        <a:t>Правительства РФ</a:t>
                      </a: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Имени А.А. Собчака, </a:t>
                      </a:r>
                    </a:p>
                    <a:p>
                      <a:r>
                        <a:rPr lang="ru-RU" dirty="0" smtClean="0"/>
                        <a:t>Имени В.А. Туманова</a:t>
                      </a:r>
                    </a:p>
                    <a:p>
                      <a:endParaRPr lang="ru-RU" dirty="0"/>
                    </a:p>
                  </a:txBody>
                  <a:tcPr marL="53051" marR="530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Имени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Е.Т. Гайдара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Имени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А.И. Солженицына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80421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Краткое описание стипендии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Стипендия для студентов обучающимся </a:t>
                      </a:r>
                    </a:p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по </a:t>
                      </a:r>
                      <a:r>
                        <a:rPr lang="ru-RU" sz="1400" u="sng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приоритетным направлениям модернизации и технологического развития российской экономики </a:t>
                      </a:r>
                    </a:p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(См. распоряжение Правительства РФ от 06.01.2015 №7-р) </a:t>
                      </a: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Стипендия для поощрения студентов, достигших выдающихся успехов в учебе и научных исследованиях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Наличие успехов в научных исследованиях в области юриспруденции</a:t>
                      </a:r>
                      <a:endParaRPr lang="ru-RU" dirty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имеющих высокие академические достижения</a:t>
                      </a:r>
                      <a:endParaRPr lang="ru-RU" dirty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Наличие выдающихся успехов  в литературном творчестве,  политологии и журналистике</a:t>
                      </a:r>
                      <a:endParaRPr lang="ru-RU" dirty="0"/>
                    </a:p>
                  </a:txBody>
                  <a:tcPr marL="53051" marR="53051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3474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Размер стипендии рублей в месяц</a:t>
                      </a: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7000 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5 000</a:t>
                      </a: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2200</a:t>
                      </a: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1440</a:t>
                      </a: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</a:t>
                      </a:r>
                      <a:r>
                        <a:rPr lang="ru-RU" sz="1400" dirty="0" smtClean="0">
                          <a:latin typeface="Arial Narrow" pitchFamily="34" charset="0"/>
                        </a:rPr>
                        <a:t>2000</a:t>
                      </a:r>
                      <a:endParaRPr lang="ru-RU" sz="1400" dirty="0">
                        <a:latin typeface="Arial Narrow" pitchFamily="34" charset="0"/>
                      </a:endParaRPr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 Narrow" pitchFamily="34" charset="0"/>
                        </a:rPr>
                        <a:t>        1500</a:t>
                      </a:r>
                      <a:endParaRPr lang="ru-RU" sz="1400" dirty="0">
                        <a:latin typeface="Arial Narrow" pitchFamily="34" charset="0"/>
                      </a:endParaRPr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Arial Narrow" pitchFamily="34" charset="0"/>
                        </a:rPr>
                        <a:t>            1500</a:t>
                      </a:r>
                      <a:endParaRPr lang="ru-RU" sz="1400" dirty="0">
                        <a:latin typeface="Arial Narrow" pitchFamily="34" charset="0"/>
                      </a:endParaRPr>
                    </a:p>
                  </a:txBody>
                  <a:tcPr marL="53051" marR="53051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3474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Количество стипендий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Квоты на ВГУЭС -2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Квоты на ВГУЭС -4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2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4-6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3">
                  <a:txBody>
                    <a:bodyPr/>
                    <a:lstStyle/>
                    <a:p>
                      <a:r>
                        <a:rPr lang="ru-RU" dirty="0" smtClean="0"/>
                        <a:t>                         от 5 до 10 стипендий на РФ</a:t>
                      </a:r>
                    </a:p>
                    <a:p>
                      <a:endParaRPr lang="ru-RU" dirty="0"/>
                    </a:p>
                  </a:txBody>
                  <a:tcPr marL="53051" marR="5305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47654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Кому назначается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Студентам, обучающимся по специальностям, соответствующим  приоритетным направлениям развития экономики. 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Студентам  </a:t>
                      </a:r>
                      <a:r>
                        <a:rPr lang="ru-RU" sz="1400" kern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очной формы обучения </a:t>
                      </a:r>
                      <a:r>
                        <a:rPr lang="ru-RU" sz="140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бакалавриата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140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специалитета</a:t>
                      </a: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) и магистратуры, кроме 1 курса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Студентам,</a:t>
                      </a:r>
                      <a:r>
                        <a:rPr lang="ru-RU" baseline="0" dirty="0" smtClean="0"/>
                        <a:t> обучающимся на юриспруденции</a:t>
                      </a:r>
                      <a:endParaRPr lang="ru-RU" dirty="0" smtClean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Для студентов экономических специальностей</a:t>
                      </a:r>
                    </a:p>
                    <a:p>
                      <a:endParaRPr lang="ru-RU" dirty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Для  студентов , обучающихся по очной форме</a:t>
                      </a:r>
                    </a:p>
                    <a:p>
                      <a:endParaRPr lang="ru-RU" dirty="0"/>
                    </a:p>
                  </a:txBody>
                  <a:tcPr marL="53051" marR="53051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3474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За что назначается  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Назначается студентам, проявившим выдающиеся способности в учебной и научной деятельности (победы в олимпиадах, научные статьи и др.)</a:t>
                      </a: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dirty="0" smtClean="0"/>
                        <a:t>Для студентов, имеющих высокие академические достижения Активное участие в научно - исследовательской деятельности (наличие публикаций, выступлений, победа в конкурсах, олимпиадах, др.)</a:t>
                      </a:r>
                    </a:p>
                    <a:p>
                      <a:endParaRPr lang="ru-RU" dirty="0"/>
                    </a:p>
                  </a:txBody>
                  <a:tcPr marL="53051" marR="5305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Участие в литературном творчестве и (или) научных исследованиях в области литературного творчества, политологии и журналистики.</a:t>
                      </a:r>
                    </a:p>
                    <a:p>
                      <a:endParaRPr lang="ru-RU" dirty="0"/>
                    </a:p>
                  </a:txBody>
                  <a:tcPr marL="53051" marR="53051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77452"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На какой период времени назначается</a:t>
                      </a:r>
                      <a:endParaRPr lang="ru-RU" sz="1400" b="1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На учебный год с сентября по август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Не реже 2 раз в год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На учебный год с сентября по август</a:t>
                      </a:r>
                    </a:p>
                    <a:p>
                      <a:pPr fontAlgn="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400" b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051" marR="53051" marT="0" marB="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 </a:t>
                      </a:r>
                      <a:r>
                        <a:rPr lang="ru-RU" dirty="0" err="1" smtClean="0"/>
                        <a:t>мес</a:t>
                      </a:r>
                      <a:endParaRPr lang="ru-RU" dirty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 </a:t>
                      </a:r>
                      <a:r>
                        <a:rPr lang="ru-RU" dirty="0" err="1" smtClean="0"/>
                        <a:t>мес</a:t>
                      </a:r>
                      <a:endParaRPr lang="ru-RU" dirty="0"/>
                    </a:p>
                  </a:txBody>
                  <a:tcPr marL="53051" marR="53051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мес</a:t>
                      </a:r>
                      <a:endParaRPr lang="ru-RU" dirty="0"/>
                    </a:p>
                  </a:txBody>
                  <a:tcPr marL="53051" marR="53051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cxnSp>
        <p:nvCxnSpPr>
          <p:cNvPr id="10" name="Прямая соединительная линия 9"/>
          <p:cNvCxnSpPr/>
          <p:nvPr/>
        </p:nvCxnSpPr>
        <p:spPr>
          <a:xfrm>
            <a:off x="6044665" y="-211154"/>
            <a:ext cx="28876" cy="896112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382578" y="-134152"/>
            <a:ext cx="57751" cy="379235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425891" y="4129840"/>
            <a:ext cx="28875" cy="114540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7425890" y="7739915"/>
            <a:ext cx="0" cy="138603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643486" y="-134152"/>
            <a:ext cx="0" cy="386935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8643486" y="4129840"/>
            <a:ext cx="0" cy="114540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8643486" y="5275247"/>
            <a:ext cx="0" cy="299345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66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Наука – что делать?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Научные конференции – выступать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Научные конференции –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публиковать тезисы и статьи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Научные конкурсы - участвовать и выигрывать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Научные статьи - писать</a:t>
            </a: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341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28596" y="428604"/>
            <a:ext cx="4254502" cy="1139828"/>
          </a:xfrm>
        </p:spPr>
        <p:txBody>
          <a:bodyPr>
            <a:noAutofit/>
          </a:bodyPr>
          <a:lstStyle/>
          <a:p>
            <a:r>
              <a:rPr lang="ru-RU" sz="3600" dirty="0" smtClean="0"/>
              <a:t>Методические разработки</a:t>
            </a:r>
            <a:endParaRPr lang="ru-RU" sz="3600" dirty="0"/>
          </a:p>
        </p:txBody>
      </p:sp>
      <p:pic>
        <p:nvPicPr>
          <p:cNvPr id="11" name="Содержимое 10" descr="iIE066U3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57158" y="1916832"/>
            <a:ext cx="3214710" cy="4284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3786182" y="3643314"/>
            <a:ext cx="4041775" cy="639762"/>
          </a:xfrm>
        </p:spPr>
        <p:txBody>
          <a:bodyPr>
            <a:noAutofit/>
          </a:bodyPr>
          <a:lstStyle/>
          <a:p>
            <a:r>
              <a:rPr lang="ru-RU" sz="4000" dirty="0" smtClean="0"/>
              <a:t>Учебное пособие</a:t>
            </a:r>
            <a:endParaRPr lang="ru-RU" sz="4000" dirty="0"/>
          </a:p>
        </p:txBody>
      </p:sp>
      <p:pic>
        <p:nvPicPr>
          <p:cNvPr id="10" name="Содержимое 9" descr="i7EEXQ1P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071934" y="214290"/>
            <a:ext cx="4356604" cy="2885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85918" y="214290"/>
            <a:ext cx="7543824" cy="703282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Виды научных публикаций: 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4786314" y="1500174"/>
            <a:ext cx="4068792" cy="889015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</a:pPr>
            <a:endParaRPr lang="ru-RU" dirty="0" smtClean="0"/>
          </a:p>
          <a:p>
            <a:pPr>
              <a:spcBef>
                <a:spcPts val="0"/>
              </a:spcBef>
            </a:pPr>
            <a:r>
              <a:rPr lang="ru-RU" sz="14400" dirty="0" smtClean="0">
                <a:latin typeface="Arial" pitchFamily="34" charset="0"/>
                <a:cs typeface="Arial" pitchFamily="34" charset="0"/>
              </a:rPr>
              <a:t>Тезисы </a:t>
            </a:r>
          </a:p>
          <a:p>
            <a:pPr>
              <a:spcBef>
                <a:spcPts val="0"/>
              </a:spcBef>
            </a:pPr>
            <a:r>
              <a:rPr lang="ru-RU" sz="14400" dirty="0" smtClean="0">
                <a:latin typeface="Arial" pitchFamily="34" charset="0"/>
                <a:cs typeface="Arial" pitchFamily="34" charset="0"/>
              </a:rPr>
              <a:t> конференций</a:t>
            </a:r>
          </a:p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endParaRPr lang="ru-RU" sz="4000" dirty="0" smtClean="0"/>
          </a:p>
          <a:p>
            <a:pPr>
              <a:spcBef>
                <a:spcPts val="0"/>
              </a:spcBef>
              <a:buNone/>
            </a:pPr>
            <a:r>
              <a:rPr lang="ru-RU" sz="4000" dirty="0" smtClean="0"/>
              <a:t>                               </a:t>
            </a:r>
            <a:endParaRPr lang="ru-RU" sz="4000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0" y="714356"/>
            <a:ext cx="4357718" cy="92869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600" dirty="0" smtClean="0">
                <a:latin typeface="Arial" pitchFamily="34" charset="0"/>
                <a:cs typeface="Arial" pitchFamily="34" charset="0"/>
              </a:rPr>
              <a:t>Научная</a:t>
            </a:r>
            <a:r>
              <a:rPr lang="ru-RU" sz="4200" dirty="0" smtClean="0">
                <a:latin typeface="Arial" pitchFamily="34" charset="0"/>
                <a:cs typeface="Arial" pitchFamily="34" charset="0"/>
              </a:rPr>
              <a:t> статья</a:t>
            </a:r>
            <a:endParaRPr lang="ru-RU" sz="4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0" y="4214818"/>
            <a:ext cx="3757610" cy="18399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>
                <a:latin typeface="Arial" pitchFamily="34" charset="0"/>
                <a:cs typeface="Arial" pitchFamily="34" charset="0"/>
              </a:rPr>
              <a:t>Монография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6O78CFM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2214554"/>
            <a:ext cx="3285882" cy="2007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JA45Y0B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571613"/>
            <a:ext cx="3764781" cy="2214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KCXDR5K3.jpg"/>
          <p:cNvPicPr>
            <a:picLocks noChangeAspect="1"/>
          </p:cNvPicPr>
          <p:nvPr/>
        </p:nvPicPr>
        <p:blipFill>
          <a:blip r:embed="rId4"/>
          <a:srcRect l="11682" r="187" b="11328"/>
          <a:stretch>
            <a:fillRect/>
          </a:stretch>
        </p:blipFill>
        <p:spPr>
          <a:xfrm>
            <a:off x="2857488" y="4071942"/>
            <a:ext cx="250033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01629"/>
            <a:ext cx="6858000" cy="511343"/>
          </a:xfrm>
        </p:spPr>
        <p:txBody>
          <a:bodyPr>
            <a:normAutofit/>
          </a:bodyPr>
          <a:lstStyle/>
          <a:p>
            <a:r>
              <a:rPr lang="ru-RU" sz="2700" dirty="0" smtClean="0"/>
              <a:t>Делайте так, как они и даже лучше</a:t>
            </a:r>
            <a:endParaRPr lang="ru-RU" sz="2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543050"/>
            <a:ext cx="9300410" cy="4403558"/>
          </a:xfrm>
        </p:spPr>
        <p:txBody>
          <a:bodyPr>
            <a:normAutofit/>
          </a:bodyPr>
          <a:lstStyle/>
          <a:p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424" y="4192800"/>
            <a:ext cx="1503466" cy="18263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966" y="1543974"/>
            <a:ext cx="1450879" cy="18263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879" y="1555082"/>
            <a:ext cx="1484039" cy="18263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011" y="1543974"/>
            <a:ext cx="1506989" cy="18485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72" y="4184281"/>
            <a:ext cx="1607194" cy="17924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81" y="4192800"/>
            <a:ext cx="1735429" cy="17284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12130" y="6117865"/>
            <a:ext cx="15034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 </a:t>
            </a:r>
            <a:r>
              <a:rPr lang="ru-RU" sz="1200" dirty="0" err="1"/>
              <a:t>Пустоваров</a:t>
            </a:r>
            <a:r>
              <a:rPr lang="ru-RU" sz="1200" dirty="0"/>
              <a:t> </a:t>
            </a:r>
            <a:r>
              <a:rPr lang="ru-RU" sz="1200" dirty="0" smtClean="0"/>
              <a:t>Артем</a:t>
            </a:r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755965" y="3392547"/>
            <a:ext cx="145087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Маргарита </a:t>
            </a:r>
            <a:r>
              <a:rPr lang="ru-RU" sz="1350" dirty="0" err="1"/>
              <a:t>Слесарева</a:t>
            </a:r>
            <a:r>
              <a:rPr lang="ru-RU" sz="1350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9466" y="4942487"/>
            <a:ext cx="124526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 </a:t>
            </a:r>
          </a:p>
          <a:p>
            <a:r>
              <a:rPr lang="ru-RU" sz="1350" dirty="0"/>
              <a:t>Лев </a:t>
            </a:r>
            <a:r>
              <a:rPr lang="ru-RU" sz="1350" dirty="0" err="1"/>
              <a:t>Ставничий</a:t>
            </a:r>
            <a:endParaRPr lang="ru-RU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2299410" y="4551082"/>
            <a:ext cx="168442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 </a:t>
            </a:r>
          </a:p>
          <a:p>
            <a:r>
              <a:rPr lang="ru-RU" sz="1350" dirty="0"/>
              <a:t>Маргарита </a:t>
            </a:r>
            <a:r>
              <a:rPr lang="ru-RU" sz="1350" dirty="0" err="1"/>
              <a:t>Сютина</a:t>
            </a:r>
            <a:r>
              <a:rPr lang="ru-RU" sz="1350" dirty="0"/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47878" y="3392547"/>
            <a:ext cx="148403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Михаил Блинов</a:t>
            </a: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878" y="3370333"/>
            <a:ext cx="1484040" cy="460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637011" y="3395605"/>
            <a:ext cx="150698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/>
              <a:t>Горохова Анна</a:t>
            </a: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716" y="3392548"/>
            <a:ext cx="1513285" cy="4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441" y="5986365"/>
            <a:ext cx="1481138" cy="5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294" y="4631219"/>
            <a:ext cx="1578017" cy="5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466" y="5138425"/>
            <a:ext cx="1082843" cy="5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07" y="3374235"/>
            <a:ext cx="1481138" cy="5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58" y="1555082"/>
            <a:ext cx="1343025" cy="1695450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" y="3266902"/>
            <a:ext cx="1481138" cy="5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1523" y="3345825"/>
            <a:ext cx="1406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Чудаев Эрик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406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028" y="604112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1534, 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пятница 13.20-14.00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82860" y="-72321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Варкулевич</a:t>
            </a:r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Татьяна Владимировна</a:t>
            </a:r>
            <a:endParaRPr lang="ru-RU" sz="3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395453466"/>
              </p:ext>
            </p:extLst>
          </p:nvPr>
        </p:nvGraphicFramePr>
        <p:xfrm>
          <a:off x="4230886" y="894986"/>
          <a:ext cx="5529300" cy="3902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352" y="980824"/>
            <a:ext cx="3009528" cy="3924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0013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828659"/>
            <a:ext cx="4680520" cy="39684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4028" y="604112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1527, пятница 13.20-14.00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82860" y="-72321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Корень Андрей Владимирович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823723529"/>
              </p:ext>
            </p:extLst>
          </p:nvPr>
        </p:nvGraphicFramePr>
        <p:xfrm>
          <a:off x="4230886" y="894986"/>
          <a:ext cx="5529300" cy="3902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7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1529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ч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етверг 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числитель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15-00-16-00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Василенко Марина Евгеньевна 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162314916"/>
              </p:ext>
            </p:extLst>
          </p:nvPr>
        </p:nvGraphicFramePr>
        <p:xfrm>
          <a:off x="3573252" y="1404155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0266" y="1362734"/>
            <a:ext cx="2773582" cy="3320751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3853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1619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1529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Пятница </a:t>
            </a:r>
            <a:endPara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12.00-13.20 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Конвисарова</a:t>
            </a:r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Елена Викторовна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014" y="1362734"/>
            <a:ext cx="2275786" cy="31363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Скругленный прямоугольник 7"/>
          <p:cNvSpPr/>
          <p:nvPr/>
        </p:nvSpPr>
        <p:spPr>
          <a:xfrm>
            <a:off x="3707904" y="1700808"/>
            <a:ext cx="5436096" cy="2592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Проблемы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управления доходами и расходами компании</a:t>
            </a:r>
          </a:p>
        </p:txBody>
      </p:sp>
    </p:spTree>
    <p:extLst>
      <p:ext uri="{BB962C8B-B14F-4D97-AF65-F5344CB8AC3E}">
        <p14:creationId xmlns:p14="http://schemas.microsoft.com/office/powerpoint/2010/main" val="100612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1529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среда (знаменатель) 15.00-16.00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Самарина Наталья Сергеевна  </a:t>
            </a:r>
            <a:endParaRPr lang="ru-RU" sz="3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3477840" y="1874310"/>
            <a:ext cx="5208960" cy="2592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Экономический анализ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Рыбная промышленность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489842"/>
            <a:ext cx="2790825" cy="2952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8504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1531, вторник, 16.50 - 18.00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Арнаут Марина Николаевна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3477840" y="1874310"/>
            <a:ext cx="5208960" cy="2592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Человеческий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капитал 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всё,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с ним </a:t>
            </a:r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связано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😉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600200"/>
            <a:ext cx="2602632" cy="31405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429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1531, четверг (</a:t>
            </a:r>
            <a:r>
              <a:rPr lang="ru-RU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числ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14.00-15.00 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04.10.21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Ослопова</a:t>
            </a:r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Марина Владимировна 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3477840" y="1874310"/>
            <a:ext cx="5208960" cy="2592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Экономический анализ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Инвестиционная политика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495" y="1731662"/>
            <a:ext cx="2216241" cy="27349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3174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1532, пятница (числитель) </a:t>
            </a:r>
            <a:endPara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13:30-14:30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Лебединская Юлия Сергеевна  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484784"/>
            <a:ext cx="2232248" cy="28180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80480386"/>
              </p:ext>
            </p:extLst>
          </p:nvPr>
        </p:nvGraphicFramePr>
        <p:xfrm>
          <a:off x="3042880" y="1423833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48201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1532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Нигай</a:t>
            </a:r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Евгения Антоновна  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629200550"/>
              </p:ext>
            </p:extLst>
          </p:nvPr>
        </p:nvGraphicFramePr>
        <p:xfrm>
          <a:off x="2555776" y="1423833"/>
          <a:ext cx="658310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1439636"/>
            <a:ext cx="2242592" cy="28109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041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1616, Вторник 13:30-15:00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Смицких</a:t>
            </a:r>
            <a:r>
              <a:rPr lang="ru-RU" sz="3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Ксения Викторовна   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82827295"/>
              </p:ext>
            </p:extLst>
          </p:nvPr>
        </p:nvGraphicFramePr>
        <p:xfrm>
          <a:off x="2555776" y="1423833"/>
          <a:ext cx="658310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1519512"/>
            <a:ext cx="2314600" cy="2917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8939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664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1527, 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Вторник 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15:10-16:40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6675" y="320036"/>
            <a:ext cx="9309720" cy="1042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Титова Наталья Юрьевна</a:t>
            </a:r>
            <a:r>
              <a:rPr lang="ru-RU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   </a:t>
            </a:r>
            <a:endParaRPr lang="ru-RU" sz="3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719" y="5742459"/>
            <a:ext cx="518161" cy="1100330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753931684"/>
              </p:ext>
            </p:extLst>
          </p:nvPr>
        </p:nvGraphicFramePr>
        <p:xfrm>
          <a:off x="2555776" y="1423833"/>
          <a:ext cx="658310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104" y="1362734"/>
            <a:ext cx="2501719" cy="2794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010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внимание!!!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Давайте вместе развивать науку!</a:t>
            </a:r>
          </a:p>
          <a:p>
            <a:pPr marL="0" indent="0"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Кто, если не мы?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2039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Juliet template">
  <a:themeElements>
    <a:clrScheme name="Custom 347">
      <a:dk1>
        <a:srgbClr val="666666"/>
      </a:dk1>
      <a:lt1>
        <a:srgbClr val="FFFFFF"/>
      </a:lt1>
      <a:dk2>
        <a:srgbClr val="B7B7B7"/>
      </a:dk2>
      <a:lt2>
        <a:srgbClr val="E4E4E4"/>
      </a:lt2>
      <a:accent1>
        <a:srgbClr val="3C78D8"/>
      </a:accent1>
      <a:accent2>
        <a:srgbClr val="00FFFF"/>
      </a:accent2>
      <a:accent3>
        <a:srgbClr val="4050E5"/>
      </a:accent3>
      <a:accent4>
        <a:srgbClr val="C833FF"/>
      </a:accent4>
      <a:accent5>
        <a:srgbClr val="46E180"/>
      </a:accent5>
      <a:accent6>
        <a:srgbClr val="B8DF32"/>
      </a:accent6>
      <a:hlink>
        <a:srgbClr val="666666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775</Words>
  <Application>Microsoft Office PowerPoint</Application>
  <PresentationFormat>Экран (4:3)</PresentationFormat>
  <Paragraphs>205</Paragraphs>
  <Slides>20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Arial Narrow</vt:lpstr>
      <vt:lpstr>Calibri</vt:lpstr>
      <vt:lpstr>Montserrat ExtraBold</vt:lpstr>
      <vt:lpstr>Montserrat Light</vt:lpstr>
      <vt:lpstr>Times New Roman</vt:lpstr>
      <vt:lpstr>Тема Office</vt:lpstr>
      <vt:lpstr>Juliet template</vt:lpstr>
      <vt:lpstr>Презентация PowerPoint</vt:lpstr>
      <vt:lpstr>Зачем?</vt:lpstr>
      <vt:lpstr>Презентация PowerPoint</vt:lpstr>
      <vt:lpstr>Презентация PowerPoint</vt:lpstr>
      <vt:lpstr>Наука – что делать?</vt:lpstr>
      <vt:lpstr>Презентация PowerPoint</vt:lpstr>
      <vt:lpstr>Виды научных публикаций: </vt:lpstr>
      <vt:lpstr>Делайте так, как они и даже лучше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Научные публикации</dc:title>
  <dc:creator>DNS</dc:creator>
  <cp:lastModifiedBy>Титова Наталья</cp:lastModifiedBy>
  <cp:revision>22</cp:revision>
  <dcterms:created xsi:type="dcterms:W3CDTF">2021-10-14T09:53:43Z</dcterms:created>
  <dcterms:modified xsi:type="dcterms:W3CDTF">2021-10-19T03:25:59Z</dcterms:modified>
</cp:coreProperties>
</file>